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5"/>
    <p:sldMasterId id="2147483793" r:id="rId6"/>
    <p:sldMasterId id="2147483742" r:id="rId7"/>
    <p:sldMasterId id="2147483744" r:id="rId8"/>
    <p:sldMasterId id="2147483809" r:id="rId9"/>
    <p:sldMasterId id="2147483817" r:id="rId10"/>
    <p:sldMasterId id="2147483819" r:id="rId11"/>
  </p:sldMasterIdLst>
  <p:sldIdLst>
    <p:sldId id="273" r:id="rId12"/>
    <p:sldId id="279" r:id="rId13"/>
    <p:sldId id="280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334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2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4.xml"/><Relationship Id="rId10" Type="http://schemas.openxmlformats.org/officeDocument/2006/relationships/slideMaster" Target="slideMasters/slideMaster6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750242" y="4355477"/>
            <a:ext cx="4876800" cy="11853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2750242" y="2530804"/>
            <a:ext cx="5147443" cy="1143000"/>
          </a:xfrm>
          <a:prstGeom prst="rect">
            <a:avLst/>
          </a:prstGeom>
        </p:spPr>
        <p:txBody>
          <a:bodyPr vert="horz"/>
          <a:lstStyle>
            <a:lvl1pPr algn="l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10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39393"/>
            <a:ext cx="4038600" cy="4525963"/>
          </a:xfrm>
        </p:spPr>
        <p:txBody>
          <a:bodyPr/>
          <a:lstStyle>
            <a:lvl1pPr>
              <a:lnSpc>
                <a:spcPts val="2500"/>
              </a:lnSpc>
              <a:defRPr sz="2400"/>
            </a:lvl1pPr>
            <a:lvl2pPr>
              <a:lnSpc>
                <a:spcPts val="2500"/>
              </a:lnSpc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3939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11D3-4E72-204F-8FA9-D5B18918A144}" type="datetimeFigureOut">
              <a:rPr lang="fi-FI" smtClean="0"/>
              <a:pPr/>
              <a:t>7.5.2018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C5719-990A-1E44-9F13-5076CBE5600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822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11D3-4E72-204F-8FA9-D5B18918A144}" type="datetimeFigureOut">
              <a:rPr lang="fi-FI" smtClean="0"/>
              <a:pPr/>
              <a:t>7.5.2018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C5719-990A-1E44-9F13-5076CBE5600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0182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11D3-4E72-204F-8FA9-D5B18918A144}" type="datetimeFigureOut">
              <a:rPr lang="fi-FI" smtClean="0"/>
              <a:pPr/>
              <a:t>7.5.2018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C5719-990A-1E44-9F13-5076CBE5600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002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11D3-4E72-204F-8FA9-D5B18918A144}" type="datetimeFigureOut">
              <a:rPr lang="fi-FI" smtClean="0"/>
              <a:pPr/>
              <a:t>7.5.2018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C5719-990A-1E44-9F13-5076CBE5600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3929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750242" y="4355477"/>
            <a:ext cx="4876800" cy="11853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2750242" y="2530804"/>
            <a:ext cx="5147443" cy="1143000"/>
          </a:xfrm>
          <a:prstGeom prst="rect">
            <a:avLst/>
          </a:prstGeom>
        </p:spPr>
        <p:txBody>
          <a:bodyPr vert="horz"/>
          <a:lstStyle>
            <a:lvl1pPr algn="l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105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403766" cy="834538"/>
          </a:xfrm>
          <a:prstGeom prst="rect">
            <a:avLst/>
          </a:prstGeom>
        </p:spPr>
        <p:txBody>
          <a:bodyPr vert="horz"/>
          <a:lstStyle>
            <a:lvl1pPr algn="l">
              <a:defRPr sz="2800" b="1"/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84224" y="1509246"/>
            <a:ext cx="8163224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564830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94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09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839910"/>
            <a:ext cx="8229600" cy="4525963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2BBAF-9606-4783-A6CA-ADE6571DBC35}" type="datetimeFigureOut">
              <a:rPr lang="fi-FI"/>
              <a:pPr>
                <a:defRPr/>
              </a:pPr>
              <a:t>7.5.2018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9A39571-337F-41D6-82D6-DAD2376D40F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1527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39393"/>
            <a:ext cx="4038600" cy="4525963"/>
          </a:xfrm>
        </p:spPr>
        <p:txBody>
          <a:bodyPr/>
          <a:lstStyle>
            <a:lvl1pPr>
              <a:lnSpc>
                <a:spcPts val="2500"/>
              </a:lnSpc>
              <a:defRPr sz="2400"/>
            </a:lvl1pPr>
            <a:lvl2pPr>
              <a:lnSpc>
                <a:spcPts val="2500"/>
              </a:lnSpc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3939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22EC8-6B5C-4BB5-A12F-736F38C2AD93}" type="datetimeFigureOut">
              <a:rPr lang="fi-FI"/>
              <a:pPr>
                <a:defRPr/>
              </a:pPr>
              <a:t>7.5.2018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9B1715F-8858-4AC1-953A-BBAAD86EB67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9321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681767"/>
            <a:ext cx="6083567" cy="728662"/>
          </a:xfrm>
          <a:prstGeom prst="rect">
            <a:avLst/>
          </a:prstGeom>
        </p:spPr>
        <p:txBody>
          <a:bodyPr/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839910"/>
            <a:ext cx="770920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2A7F0-7F4F-E448-9BE3-7473976E82F6}" type="datetimeFigureOut">
              <a:rPr lang="fi-FI"/>
              <a:pPr>
                <a:defRPr/>
              </a:pPr>
              <a:t>7.5.2018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CEA707AA-53A2-B742-AE17-5AC2BECDD7C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124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681767"/>
            <a:ext cx="6083567" cy="728662"/>
          </a:xfrm>
          <a:prstGeom prst="rect">
            <a:avLst/>
          </a:prstGeom>
        </p:spPr>
        <p:txBody>
          <a:bodyPr/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39393"/>
            <a:ext cx="3776037" cy="4525963"/>
          </a:xfrm>
          <a:prstGeom prst="rect">
            <a:avLst/>
          </a:prstGeom>
        </p:spPr>
        <p:txBody>
          <a:bodyPr/>
          <a:lstStyle>
            <a:lvl1pPr>
              <a:lnSpc>
                <a:spcPts val="2500"/>
              </a:lnSpc>
              <a:defRPr sz="2400"/>
            </a:lvl1pPr>
            <a:lvl2pPr>
              <a:lnSpc>
                <a:spcPts val="2500"/>
              </a:lnSpc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490491" y="1839393"/>
            <a:ext cx="3710369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35C62-418F-234C-A945-380F80B888B2}" type="datetimeFigureOut">
              <a:rPr lang="fi-FI"/>
              <a:pPr>
                <a:defRPr/>
              </a:pPr>
              <a:t>7.5.2018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7B46976D-4ACA-D842-BB3E-D078811C6B5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7052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1"/>
          <p:cNvSpPr>
            <a:spLocks noGrp="1"/>
          </p:cNvSpPr>
          <p:nvPr>
            <p:ph type="title" hasCustomPrompt="1"/>
          </p:nvPr>
        </p:nvSpPr>
        <p:spPr>
          <a:xfrm>
            <a:off x="1790778" y="1958520"/>
            <a:ext cx="5694119" cy="1926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326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403766" cy="834538"/>
          </a:xfrm>
          <a:prstGeom prst="rect">
            <a:avLst/>
          </a:prstGeom>
        </p:spPr>
        <p:txBody>
          <a:bodyPr vert="horz"/>
          <a:lstStyle>
            <a:lvl1pPr algn="l">
              <a:defRPr sz="2800" b="1"/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84224" y="1509246"/>
            <a:ext cx="8163224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56483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750242" y="4355477"/>
            <a:ext cx="4876800" cy="11853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2750242" y="2530804"/>
            <a:ext cx="5147443" cy="1143000"/>
          </a:xfrm>
          <a:prstGeom prst="rect">
            <a:avLst/>
          </a:prstGeom>
        </p:spPr>
        <p:txBody>
          <a:bodyPr vert="horz"/>
          <a:lstStyle>
            <a:lvl1pPr algn="l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105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839910"/>
            <a:ext cx="82296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11D3-4E72-204F-8FA9-D5B18918A144}" type="datetimeFigureOut">
              <a:rPr lang="fi-FI" smtClean="0"/>
              <a:pPr/>
              <a:t>7.5.2018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C5719-990A-1E44-9F13-5076CBE5600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810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7.em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6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5" descr="kansislide2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Kuva 2" descr="pam_logo_vaaka_rgb.ai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833438"/>
            <a:ext cx="181133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24" r:id="rId2"/>
    <p:sldLayoutId id="2147483825" r:id="rId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Kuva 1" descr="sisaltoslide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9213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Kuva 2" descr="pam_logo_ei_tekstia_rgb.ai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6030913"/>
            <a:ext cx="871537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</p:sldLayoutIdLst>
  <p:txStyles>
    <p:titleStyle>
      <a:lvl1pPr algn="l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000" b="1" kern="12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uva 6" descr="sitaatti_slid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Kuva 7" descr="pam_logo_ei_tekstia_rgb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288" y="87313"/>
            <a:ext cx="8731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8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1099612"/>
            <a:ext cx="8229600" cy="7291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314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E11D3-4E72-204F-8FA9-D5B18918A144}" type="datetimeFigureOut">
              <a:rPr lang="fi-FI" smtClean="0"/>
              <a:pPr/>
              <a:t>7.5.2018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 smtClean="0"/>
              <a:t>www.pam2015.fi</a:t>
            </a:r>
            <a:endParaRPr lang="fi-FI" dirty="0"/>
          </a:p>
        </p:txBody>
      </p:sp>
      <p:pic>
        <p:nvPicPr>
          <p:cNvPr id="13" name="Kuva 12" descr="PAM_Liittokokouslogo_teksti_2015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067" y="4766323"/>
            <a:ext cx="1964267" cy="1955152"/>
          </a:xfrm>
          <a:prstGeom prst="rect">
            <a:avLst/>
          </a:prstGeom>
        </p:spPr>
      </p:pic>
      <p:pic>
        <p:nvPicPr>
          <p:cNvPr id="14" name="Kuva 13" descr="pam_logo_ei_tekstia.ai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" y="45512"/>
            <a:ext cx="1219200" cy="1054100"/>
          </a:xfrm>
          <a:prstGeom prst="rect">
            <a:avLst/>
          </a:prstGeom>
        </p:spPr>
      </p:pic>
      <p:pic>
        <p:nvPicPr>
          <p:cNvPr id="8" name="Kuva 7" descr="pam_logo_ei_tekstia_rgb.ai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288" y="87313"/>
            <a:ext cx="8731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6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</p:sldLayoutIdLst>
  <p:txStyles>
    <p:titleStyle>
      <a:lvl1pPr algn="l" defTabSz="457200" rtl="0" eaLnBrk="1" latinLnBrk="0" hangingPunct="1">
        <a:lnSpc>
          <a:spcPts val="38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ts val="25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500"/>
        </a:lnSpc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300"/>
        </a:lnSpc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3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300"/>
        </a:lnSpc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Liittokokous_lomakkeisto_takasivup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5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Liittokokous_lomakkeisto_etusiv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9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hyperlink" Target="https://www.youtube.com/watch?v=QpsUelrq5J0" TargetMode="External"/><Relationship Id="rId7" Type="http://schemas.openxmlformats.org/officeDocument/2006/relationships/hyperlink" Target="http://https/www.facebook.com/ollaanihmisiksikaupassa/videos/306073176555383/" TargetMode="External"/><Relationship Id="rId2" Type="http://schemas.openxmlformats.org/officeDocument/2006/relationships/hyperlink" Target="https://www.youtube.com/watch?v=iumRS4p2k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b0S9oY0wNEE" TargetMode="External"/><Relationship Id="rId5" Type="http://schemas.openxmlformats.org/officeDocument/2006/relationships/hyperlink" Target="https://www.youtube.com/watch?v=xAKaF3mLy7k" TargetMode="External"/><Relationship Id="rId4" Type="http://schemas.openxmlformats.org/officeDocument/2006/relationships/hyperlink" Target="https://www.facebook.com/ollaanihmisiksikaupassa/videos/306073176555383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/>
          <p:cNvSpPr>
            <a:spLocks noGrp="1"/>
          </p:cNvSpPr>
          <p:nvPr>
            <p:ph type="ctrTitle"/>
          </p:nvPr>
        </p:nvSpPr>
        <p:spPr bwMode="auto">
          <a:xfrm>
            <a:off x="685800" y="3113088"/>
            <a:ext cx="7772400" cy="849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altLang="fi-FI" dirty="0"/>
              <a:t>A</a:t>
            </a:r>
            <a:r>
              <a:rPr lang="fi-FI" altLang="fi-FI" dirty="0" smtClean="0"/>
              <a:t>jankohtaisia työsuojeluasioita palvelualoilla</a:t>
            </a:r>
          </a:p>
        </p:txBody>
      </p:sp>
    </p:spTree>
    <p:extLst>
      <p:ext uri="{BB962C8B-B14F-4D97-AF65-F5344CB8AC3E}">
        <p14:creationId xmlns:p14="http://schemas.microsoft.com/office/powerpoint/2010/main" val="313355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681767"/>
            <a:ext cx="7971692" cy="728662"/>
          </a:xfrm>
        </p:spPr>
        <p:txBody>
          <a:bodyPr/>
          <a:lstStyle/>
          <a:p>
            <a:r>
              <a:rPr lang="fi-FI" sz="3200" dirty="0"/>
              <a:t>Työehtosopimuksiin työsuojelun parannuksia</a:t>
            </a:r>
            <a:br>
              <a:rPr lang="fi-FI" sz="3200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839910"/>
            <a:ext cx="8241323" cy="4795352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Kaupan alalla </a:t>
            </a:r>
          </a:p>
          <a:p>
            <a:pPr marL="0" indent="0">
              <a:buNone/>
            </a:pPr>
            <a:r>
              <a:rPr lang="fi-FI" dirty="0"/>
              <a:t>- 	sopimus työskentelystä osittaisella työkyvyllä</a:t>
            </a:r>
          </a:p>
          <a:p>
            <a:pPr marL="457200" indent="-457200">
              <a:buFontTx/>
              <a:buChar char="-"/>
            </a:pPr>
            <a:r>
              <a:rPr lang="fi-FI" dirty="0"/>
              <a:t>omailmoitus terveyspalveluiden puuttuessa</a:t>
            </a:r>
          </a:p>
          <a:p>
            <a:pPr marL="457200" indent="-457200">
              <a:buFontTx/>
              <a:buChar char="-"/>
            </a:pPr>
            <a:r>
              <a:rPr lang="fi-FI" dirty="0"/>
              <a:t>TSV oikeuksien parannukset</a:t>
            </a:r>
          </a:p>
          <a:p>
            <a:pPr marL="457200" indent="-457200">
              <a:buFontTx/>
              <a:buChar char="-"/>
            </a:pPr>
            <a:r>
              <a:rPr lang="fi-FI" dirty="0"/>
              <a:t>LM-TSV sopimukset </a:t>
            </a:r>
            <a:r>
              <a:rPr lang="fi-FI" dirty="0" smtClean="0"/>
              <a:t>päivitetään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dirty="0" err="1" smtClean="0"/>
              <a:t>Marava</a:t>
            </a:r>
            <a:r>
              <a:rPr lang="fi-FI" dirty="0" smtClean="0"/>
              <a:t> </a:t>
            </a:r>
            <a:r>
              <a:rPr lang="fi-FI" dirty="0"/>
              <a:t>alalla: </a:t>
            </a:r>
            <a:r>
              <a:rPr lang="fi-FI" b="1" dirty="0"/>
              <a:t>Työajoilla hyvinvointia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-    	työvuorojen välinen lepoaika </a:t>
            </a:r>
            <a:r>
              <a:rPr lang="fi-FI" dirty="0" smtClean="0"/>
              <a:t>10 </a:t>
            </a:r>
            <a:r>
              <a:rPr lang="fi-FI" dirty="0"/>
              <a:t>tuntia, ellei 	</a:t>
            </a:r>
            <a:r>
              <a:rPr lang="fi-FI" dirty="0" smtClean="0"/>
              <a:t>toisin </a:t>
            </a:r>
            <a:r>
              <a:rPr lang="fi-FI" dirty="0"/>
              <a:t>sovita. </a:t>
            </a:r>
            <a:r>
              <a:rPr lang="fi-FI" dirty="0" smtClean="0"/>
              <a:t>	(kuitenkin </a:t>
            </a:r>
            <a:r>
              <a:rPr lang="fi-FI" dirty="0"/>
              <a:t>olla 	vähintään 8 </a:t>
            </a:r>
            <a:r>
              <a:rPr lang="fi-FI" dirty="0" smtClean="0"/>
              <a:t>tuntia)</a:t>
            </a:r>
            <a:endParaRPr lang="fi-FI" dirty="0"/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fi-FI" dirty="0" smtClean="0"/>
              <a:t>  työvuoron </a:t>
            </a:r>
            <a:r>
              <a:rPr lang="fi-FI" dirty="0"/>
              <a:t>on oltava vähintään 4 tuntia. 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fi-FI" dirty="0" smtClean="0"/>
              <a:t>  kirjaus seksuaaliseen </a:t>
            </a:r>
            <a:r>
              <a:rPr lang="fi-FI" dirty="0"/>
              <a:t>häirintään puuttumisesta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463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Apteekkialalla: </a:t>
            </a:r>
          </a:p>
          <a:p>
            <a:pPr marL="0" indent="0">
              <a:buNone/>
            </a:pPr>
            <a:r>
              <a:rPr lang="fi-FI" dirty="0" smtClean="0"/>
              <a:t>- 	palkallinen </a:t>
            </a:r>
            <a:r>
              <a:rPr lang="fi-FI" dirty="0"/>
              <a:t>isyysvapaa</a:t>
            </a:r>
          </a:p>
          <a:p>
            <a:pPr marL="0" indent="0">
              <a:buNone/>
            </a:pPr>
            <a:r>
              <a:rPr lang="fi-FI" dirty="0" smtClean="0"/>
              <a:t>- 	korvaava </a:t>
            </a:r>
            <a:r>
              <a:rPr lang="fi-FI" dirty="0"/>
              <a:t>työ</a:t>
            </a:r>
          </a:p>
          <a:p>
            <a:pPr marL="0" indent="0">
              <a:buNone/>
            </a:pPr>
            <a:r>
              <a:rPr lang="fi-FI" dirty="0" smtClean="0"/>
              <a:t>- 	omailmoituskäytäntö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Kiinteistönpalveluala: Yötyökuljetus säilyy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Hiihtokeskusalalle suositus työhyvinvointiohjelmasta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765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/>
          <p:cNvSpPr>
            <a:spLocks noGrp="1"/>
          </p:cNvSpPr>
          <p:nvPr>
            <p:ph type="title"/>
          </p:nvPr>
        </p:nvSpPr>
        <p:spPr>
          <a:xfrm>
            <a:off x="4841630" y="681767"/>
            <a:ext cx="3692769" cy="728662"/>
          </a:xfrm>
        </p:spPr>
        <p:txBody>
          <a:bodyPr/>
          <a:lstStyle/>
          <a:p>
            <a:pPr eaLnBrk="1" hangingPunct="1"/>
            <a:r>
              <a:rPr lang="fi-FI" altLang="fi-FI" sz="3200" dirty="0" smtClean="0"/>
              <a:t>Kaupan kampanja 		</a:t>
            </a:r>
            <a:r>
              <a:rPr lang="fi-FI" altLang="fi-FI" sz="2400" dirty="0" smtClean="0">
                <a:hlinkClick r:id="rId2"/>
              </a:rPr>
              <a:t>gorilla </a:t>
            </a:r>
            <a:r>
              <a:rPr lang="fi-FI" altLang="fi-FI" sz="2400" dirty="0" smtClean="0"/>
              <a:t>		</a:t>
            </a:r>
            <a:r>
              <a:rPr lang="fi-FI" altLang="fi-FI" sz="2400" dirty="0" smtClean="0">
                <a:hlinkClick r:id="rId3"/>
              </a:rPr>
              <a:t>kettu</a:t>
            </a:r>
            <a:r>
              <a:rPr lang="fi-FI" altLang="fi-FI" sz="2400" dirty="0" smtClean="0">
                <a:hlinkClick r:id="rId4"/>
              </a:rPr>
              <a:t> </a:t>
            </a:r>
            <a:r>
              <a:rPr lang="fi-FI" altLang="fi-FI" sz="2400" dirty="0" smtClean="0"/>
              <a:t/>
            </a:r>
            <a:br>
              <a:rPr lang="fi-FI" altLang="fi-FI" sz="2400" dirty="0" smtClean="0"/>
            </a:br>
            <a:r>
              <a:rPr lang="fi-FI" altLang="fi-FI" sz="2400" dirty="0" smtClean="0"/>
              <a:t>	</a:t>
            </a:r>
            <a:r>
              <a:rPr lang="fi-FI" altLang="fi-FI" sz="2400" dirty="0" smtClean="0">
                <a:hlinkClick r:id="rId5"/>
              </a:rPr>
              <a:t>leijonat</a:t>
            </a:r>
            <a:r>
              <a:rPr lang="fi-FI" altLang="fi-FI" sz="2400" dirty="0" smtClean="0"/>
              <a:t>	</a:t>
            </a:r>
            <a:r>
              <a:rPr lang="fi-FI" altLang="fi-FI" sz="2400" dirty="0" smtClean="0">
                <a:hlinkClick r:id="rId6"/>
              </a:rPr>
              <a:t>possu</a:t>
            </a:r>
            <a:r>
              <a:rPr lang="fi-FI" altLang="fi-FI" sz="2400" dirty="0" smtClean="0"/>
              <a:t/>
            </a:r>
            <a:br>
              <a:rPr lang="fi-FI" altLang="fi-FI" sz="2400" dirty="0" smtClean="0"/>
            </a:br>
            <a:r>
              <a:rPr lang="fi-FI" altLang="fi-FI" sz="2400" dirty="0"/>
              <a:t>	</a:t>
            </a:r>
            <a:r>
              <a:rPr lang="fi-FI" altLang="fi-FI" sz="2400" dirty="0" smtClean="0"/>
              <a:t>										</a:t>
            </a:r>
            <a:r>
              <a:rPr lang="fi-FI" altLang="fi-FI" sz="3200" dirty="0" smtClean="0"/>
              <a:t/>
            </a:r>
            <a:br>
              <a:rPr lang="fi-FI" altLang="fi-FI" sz="3200" dirty="0" smtClean="0"/>
            </a:br>
            <a:r>
              <a:rPr lang="fi-FI" altLang="fi-FI" sz="3200" dirty="0" smtClean="0"/>
              <a:t/>
            </a:r>
            <a:br>
              <a:rPr lang="fi-FI" altLang="fi-FI" sz="3200" dirty="0" smtClean="0"/>
            </a:br>
            <a:r>
              <a:rPr lang="fi-FI" altLang="fi-FI" dirty="0" smtClean="0"/>
              <a:t/>
            </a:r>
            <a:br>
              <a:rPr lang="fi-FI" altLang="fi-FI" dirty="0" smtClean="0"/>
            </a:br>
            <a:endParaRPr lang="fi-FI" altLang="fi-FI" dirty="0" smtClean="0"/>
          </a:p>
        </p:txBody>
      </p:sp>
      <p:sp>
        <p:nvSpPr>
          <p:cNvPr id="9219" name="Sisällön paikkamerkki 2"/>
          <p:cNvSpPr>
            <a:spLocks noGrp="1"/>
          </p:cNvSpPr>
          <p:nvPr>
            <p:ph idx="1"/>
          </p:nvPr>
        </p:nvSpPr>
        <p:spPr>
          <a:xfrm>
            <a:off x="457200" y="3036277"/>
            <a:ext cx="8464062" cy="3329596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fi-FI" sz="2800" b="1" dirty="0" smtClean="0"/>
              <a:t>Asiakkaat käyttäytyvät epäasiallisesti?</a:t>
            </a:r>
          </a:p>
          <a:p>
            <a:pPr eaLnBrk="1" hangingPunct="1">
              <a:defRPr/>
            </a:pPr>
            <a:r>
              <a:rPr lang="fi-FI" dirty="0" smtClean="0"/>
              <a:t>työnantajan on reagoitava myös asiakkaiden taholta tulevaan epäasialliseen kohteluun ja häirintään</a:t>
            </a:r>
          </a:p>
          <a:p>
            <a:pPr eaLnBrk="1" hangingPunct="1">
              <a:defRPr/>
            </a:pPr>
            <a:r>
              <a:rPr lang="fi-FI" dirty="0"/>
              <a:t>t</a:t>
            </a:r>
            <a:r>
              <a:rPr lang="fi-FI" dirty="0" smtClean="0"/>
              <a:t>yöntekijöille on oltava selvää, missä vaiheessa ja millä tavoin on lupa ilmoittaa asiakkaalle, että kokee tämän käytöksen huonoksi</a:t>
            </a:r>
          </a:p>
          <a:p>
            <a:pPr eaLnBrk="1" hangingPunct="1">
              <a:defRPr/>
            </a:pPr>
            <a:r>
              <a:rPr lang="fi-FI" dirty="0"/>
              <a:t>o</a:t>
            </a:r>
            <a:r>
              <a:rPr lang="fi-FI" dirty="0" smtClean="0"/>
              <a:t>n sovittava tilanteista raportointi ja jälkiselvittely sekä mahdollisen kuormittumisen seuranta </a:t>
            </a:r>
          </a:p>
          <a:p>
            <a:pPr eaLnBrk="1" hangingPunct="1">
              <a:defRPr/>
            </a:pPr>
            <a:r>
              <a:rPr lang="fi-FI" dirty="0"/>
              <a:t>t</a:t>
            </a:r>
            <a:r>
              <a:rPr lang="fi-FI" dirty="0" smtClean="0"/>
              <a:t>yöntekijöiden on tiedettävä, mistä he saavat apua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fi-FI" altLang="fi-FI" sz="2800" dirty="0" smtClean="0"/>
          </a:p>
        </p:txBody>
      </p:sp>
      <p:sp>
        <p:nvSpPr>
          <p:cNvPr id="9220" name="Suorakulmio 1">
            <a:hlinkClick r:id="rId7"/>
          </p:cNvPr>
          <p:cNvSpPr>
            <a:spLocks noChangeArrowheads="1"/>
          </p:cNvSpPr>
          <p:nvPr/>
        </p:nvSpPr>
        <p:spPr bwMode="auto">
          <a:xfrm>
            <a:off x="983293" y="288982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5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ts val="25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ts val="23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ts val="23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ts val="23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i-FI" altLang="fi-FI" sz="1800">
              <a:latin typeface="Arial" panose="020B0604020202020204" pitchFamily="34" charset="0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2" y="165675"/>
            <a:ext cx="40957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9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 smtClean="0"/>
              <a:t>Uudet työsuojeluoppaat </a:t>
            </a:r>
          </a:p>
        </p:txBody>
      </p:sp>
      <p:pic>
        <p:nvPicPr>
          <p:cNvPr id="10243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127" y="1866953"/>
            <a:ext cx="1591294" cy="2256312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44" name="Kuv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1" y="1334502"/>
            <a:ext cx="1701800" cy="2501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335396" y="4137570"/>
            <a:ext cx="85956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Digijulkaisuja:</a:t>
            </a:r>
            <a:endParaRPr lang="fi-FI" b="1" dirty="0"/>
          </a:p>
          <a:p>
            <a:pPr marL="285750" lvl="0" indent="-285750">
              <a:buFont typeface="Arial" panose="020B0604020202020204" pitchFamily="34" charset="0"/>
              <a:buChar char="–"/>
            </a:pPr>
            <a:r>
              <a:rPr lang="fi-FI" dirty="0"/>
              <a:t>Sosiaalisen media työkäyttö </a:t>
            </a:r>
            <a:r>
              <a:rPr lang="fi-FI" dirty="0" smtClean="0"/>
              <a:t>–työsuojelunäkökulma</a:t>
            </a:r>
          </a:p>
          <a:p>
            <a:pPr marL="285750" lvl="0" indent="-285750">
              <a:buFont typeface="Arial" panose="020B0604020202020204" pitchFamily="34" charset="0"/>
              <a:buChar char="–"/>
            </a:pPr>
            <a:r>
              <a:rPr lang="fi-FI" dirty="0" smtClean="0"/>
              <a:t>Luottamuksen </a:t>
            </a:r>
            <a:r>
              <a:rPr lang="fi-FI" dirty="0"/>
              <a:t>rakentaminen työyhteisön vuorovaikutuksessa </a:t>
            </a:r>
            <a:endParaRPr lang="fi-FI" b="1" dirty="0"/>
          </a:p>
          <a:p>
            <a:pPr marL="285750" lvl="0" indent="-285750">
              <a:buFont typeface="Arial" panose="020B0604020202020204" pitchFamily="34" charset="0"/>
              <a:buChar char="–"/>
            </a:pPr>
            <a:r>
              <a:rPr lang="fi-FI" dirty="0"/>
              <a:t>Mobiilin työn vaativuustekijät </a:t>
            </a:r>
            <a:endParaRPr lang="fi-FI" b="1" dirty="0"/>
          </a:p>
          <a:p>
            <a:pPr marL="285750" lvl="0" indent="-285750">
              <a:buFont typeface="Arial" panose="020B0604020202020204" pitchFamily="34" charset="0"/>
              <a:buChar char="–"/>
            </a:pPr>
            <a:r>
              <a:rPr lang="fi-FI" dirty="0"/>
              <a:t>Etätyössä turvallisesti </a:t>
            </a:r>
            <a:endParaRPr lang="fi-FI" b="1" dirty="0"/>
          </a:p>
          <a:p>
            <a:pPr marL="285750" lvl="0" indent="-285750">
              <a:buFont typeface="Arial" panose="020B0604020202020204" pitchFamily="34" charset="0"/>
              <a:buChar char="–"/>
            </a:pPr>
            <a:r>
              <a:rPr lang="fi-FI" dirty="0"/>
              <a:t>Kiinteistöhuollon </a:t>
            </a:r>
            <a:r>
              <a:rPr lang="fi-FI" dirty="0" smtClean="0"/>
              <a:t>ergonomia</a:t>
            </a:r>
            <a:endParaRPr lang="fi-FI" b="1" dirty="0"/>
          </a:p>
          <a:p>
            <a:pPr marL="285750" lvl="0" indent="-285750">
              <a:buFont typeface="Arial" panose="020B0604020202020204" pitchFamily="34" charset="0"/>
              <a:buChar char="–"/>
            </a:pPr>
            <a:r>
              <a:rPr lang="fi-FI" dirty="0"/>
              <a:t>Apteekin työympäristö ja ergonomia </a:t>
            </a:r>
            <a:endParaRPr lang="fi-FI" b="1" dirty="0"/>
          </a:p>
        </p:txBody>
      </p:sp>
      <p:sp>
        <p:nvSpPr>
          <p:cNvPr id="3" name="Tekstiruutu 2"/>
          <p:cNvSpPr txBox="1"/>
          <p:nvPr/>
        </p:nvSpPr>
        <p:spPr>
          <a:xfrm>
            <a:off x="5373666" y="1765264"/>
            <a:ext cx="319413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Työn alla:</a:t>
            </a:r>
          </a:p>
          <a:p>
            <a:pPr>
              <a:spcAft>
                <a:spcPts val="600"/>
              </a:spcAft>
            </a:pPr>
            <a:r>
              <a:rPr lang="fi-FI" dirty="0"/>
              <a:t>Väkivalta pois </a:t>
            </a:r>
            <a:r>
              <a:rPr lang="fi-FI" dirty="0" smtClean="0"/>
              <a:t>palvelutyöstä</a:t>
            </a:r>
          </a:p>
          <a:p>
            <a:pPr>
              <a:spcAft>
                <a:spcPts val="600"/>
              </a:spcAft>
            </a:pPr>
            <a:r>
              <a:rPr lang="fi-FI" dirty="0"/>
              <a:t>Työaikakäytännöt ja </a:t>
            </a:r>
            <a:r>
              <a:rPr lang="fi-FI" dirty="0" smtClean="0"/>
              <a:t>palautuminen</a:t>
            </a:r>
          </a:p>
          <a:p>
            <a:pPr>
              <a:spcAft>
                <a:spcPts val="600"/>
              </a:spcAft>
            </a:pPr>
            <a:r>
              <a:rPr lang="fi-FI" dirty="0"/>
              <a:t>Osatyökykyisyys </a:t>
            </a:r>
            <a:r>
              <a:rPr lang="fi-FI" dirty="0" smtClean="0"/>
              <a:t>työelämässä</a:t>
            </a:r>
          </a:p>
          <a:p>
            <a:pPr>
              <a:spcAft>
                <a:spcPts val="600"/>
              </a:spcAft>
            </a:pPr>
            <a:r>
              <a:rPr lang="fi-FI" dirty="0"/>
              <a:t>Digitaalisuus ja </a:t>
            </a:r>
            <a:r>
              <a:rPr lang="fi-FI" dirty="0" smtClean="0"/>
              <a:t>työsuojelu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476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598639" y="929545"/>
            <a:ext cx="4937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 smtClean="0"/>
              <a:t>Tulossa..</a:t>
            </a:r>
            <a:endParaRPr lang="fi-FI" sz="3200" b="1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01" y="3978696"/>
            <a:ext cx="5187341" cy="2712767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943" y="621063"/>
            <a:ext cx="5421308" cy="3191985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5897880" y="5011913"/>
            <a:ext cx="304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Työelämä tapahtuma 16.10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910" y="4078795"/>
            <a:ext cx="3020342" cy="88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1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oitus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 työsuojelupäivät 2018" id="{123F0F41-570D-4104-A483-966B555A1F61}" vid="{4D4FE8E6-F6C4-4F32-94E5-E1C94744DD6E}"/>
    </a:ext>
  </a:extLst>
</a:theme>
</file>

<file path=ppt/theme/theme2.xml><?xml version="1.0" encoding="utf-8"?>
<a:theme xmlns:a="http://schemas.openxmlformats.org/drawingml/2006/main" name="2_Sisältö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 työsuojelupäivät 2018" id="{123F0F41-570D-4104-A483-966B555A1F61}" vid="{317B181C-BBC8-4F01-94EB-E31316088CF0}"/>
    </a:ext>
  </a:extLst>
</a:theme>
</file>

<file path=ppt/theme/theme3.xml><?xml version="1.0" encoding="utf-8"?>
<a:theme xmlns:a="http://schemas.openxmlformats.org/drawingml/2006/main" name="Fakta/kysymys/väite -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 työsuojelupäivät 2018" id="{123F0F41-570D-4104-A483-966B555A1F61}" vid="{2AD5B482-211D-4EE8-9187-643B8E543C55}"/>
    </a:ext>
  </a:extLst>
</a:theme>
</file>

<file path=ppt/theme/theme4.xml><?xml version="1.0" encoding="utf-8"?>
<a:theme xmlns:a="http://schemas.openxmlformats.org/drawingml/2006/main" name="Taulukko/kuva -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 työsuojelupäivät 2018" id="{123F0F41-570D-4104-A483-966B555A1F61}" vid="{1AC6335C-0CDC-4E0E-A3F5-BCBBC504EB9F}"/>
    </a:ext>
  </a:extLst>
</a:theme>
</file>

<file path=ppt/theme/theme5.xml><?xml version="1.0" encoding="utf-8"?>
<a:theme xmlns:a="http://schemas.openxmlformats.org/drawingml/2006/main" name="Liittokokous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 työsuojelupäivät 2018" id="{123F0F41-570D-4104-A483-966B555A1F61}" vid="{3A553E94-9422-40BD-97B4-ECB42C22261B}"/>
    </a:ext>
  </a:extLst>
</a:theme>
</file>

<file path=ppt/theme/theme6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 työsuojelupäivät 2018" id="{123F0F41-570D-4104-A483-966B555A1F61}" vid="{94DD8356-DDAB-47CE-A31E-D042BD03DB51}"/>
    </a:ext>
  </a:extLst>
</a:theme>
</file>

<file path=ppt/theme/theme7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 työsuojelupäivät 2018" id="{123F0F41-570D-4104-A483-966B555A1F61}" vid="{7C88AB17-DEA7-4033-BD00-E375660CDB9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Assembly>Microsoft.Office.Policy, Version=14.0.0.0, Culture=neutral, PublicKeyToken=71e9bce111e9429c</Assembly>
    <Class>Microsoft.Office.RecordsManagement.Internal.UpdateExpireDate</Class>
    <Data/>
    <Filter/>
  </Receiver>
</spe:Receivers>
</file>

<file path=customXml/item2.xml><?xml version="1.0" encoding="utf-8"?>
<?mso-contentType ?>
<p:Policy xmlns:p="office.server.policy" id="" local="true">
  <p:Name>Vanhenemiskäytäntö</p:Name>
  <p:Description>Kun kohde vanhenee, laukaistaan vanhenemistyönkulku</p:Description>
  <p:Statement/>
  <p:PolicyItems>
    <p:PolicyItem featureId="Microsoft.Office.RecordsManagement.PolicyFeatures.Expiration" staticId="0x0101000955173B5F38403980EC2B375963352C|402223818" UniqueId="e616127e-19e1-4659-a109-6fe42f4c7be9">
      <p:Name>Säilytys</p:Name>
      <p:Description>Sisällön automaattinen ajoitus käsittelyä varten ja määräpäivän saavuttaneen sisällön säilytystoiminnon suorittaminen.</p:Description>
      <p:CustomData>
        <data>
          <formula id="Microsoft.Office.RecordsManagement.PolicyFeatures.Expiration.Formula.BuiltIn">
            <number>0</number>
            <property>PAMIntra_ExpireDate</property>
            <period>days</period>
          </formula>
          <action type="workflow" id="7ebd1819-903e-49a2-825c-b60e8b8a4c37"/>
        </data>
      </p:CustomData>
    </p:PolicyItem>
  </p:PolicyItems>
</p:Policy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Yleinen asiakirja" ma:contentTypeID="0x0101000955173B5F38403980EC2B375963352C009F96D8D12BDD448BA7812E5072B297C5003FF367E4D8D20948A74E34B3C8A6482E" ma:contentTypeVersion="8" ma:contentTypeDescription="" ma:contentTypeScope="" ma:versionID="82c37899e2790ad60d23b1fda12c3bcf">
  <xsd:schema xmlns:xsd="http://www.w3.org/2001/XMLSchema" xmlns:xs="http://www.w3.org/2001/XMLSchema" xmlns:p="http://schemas.microsoft.com/office/2006/metadata/properties" xmlns:ns1="http://schemas.microsoft.com/sharepoint/v3" xmlns:ns2="3d3d39f2-974a-4b14-9181-98d51c4dbb6f" xmlns:ns3="3D3D39F2-974A-4B14-9181-98D51C4DBB6F" targetNamespace="http://schemas.microsoft.com/office/2006/metadata/properties" ma:root="true" ma:fieldsID="86cc488568ffa3a8fa981d3a7c65d44e" ns1:_="" ns2:_="" ns3:_="">
    <xsd:import namespace="http://schemas.microsoft.com/sharepoint/v3"/>
    <xsd:import namespace="3d3d39f2-974a-4b14-9181-98d51c4dbb6f"/>
    <xsd:import namespace="3D3D39F2-974A-4B14-9181-98D51C4DBB6F"/>
    <xsd:element name="properties">
      <xsd:complexType>
        <xsd:sequence>
          <xsd:element name="documentManagement">
            <xsd:complexType>
              <xsd:all>
                <xsd:element ref="ns2:PAMIntra_IsArchived" minOccurs="0"/>
                <xsd:element ref="ns3:PAMIntra_Confidential" minOccurs="0"/>
                <xsd:element ref="ns3:PAMIntra_Author"/>
                <xsd:element ref="ns1:PAMIntra_ExpirePlus"/>
                <xsd:element ref="ns3:PAMIntra_ExpireDate" minOccurs="0"/>
                <xsd:element ref="ns1:_dlc_Exempt" minOccurs="0"/>
                <xsd:element ref="ns1:_dlc_ExpireDateSaved" minOccurs="0"/>
                <xsd:element ref="ns1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AMIntra_ExpirePlus" ma:index="11" ma:displayName="Vanhenemisaika" ma:default="2v" ma:format="Dropdown" ma:internalName="PAMIntra_ExpirePlus">
      <xsd:simpleType>
        <xsd:restriction base="dms:Choice">
          <xsd:enumeration value="1pv"/>
          <xsd:enumeration value="1vko"/>
          <xsd:enumeration value="1kk"/>
          <xsd:enumeration value="6kk"/>
          <xsd:enumeration value="1v"/>
          <xsd:enumeration value="2v"/>
          <xsd:enumeration value="5v"/>
          <xsd:enumeration value="toistaiseksi"/>
        </xsd:restriction>
      </xsd:simpleType>
    </xsd:element>
    <xsd:element name="_dlc_Exempt" ma:index="13" nillable="true" ma:displayName="Vapauta käytännöstä" ma:hidden="true" ma:internalName="_dlc_Exempt" ma:readOnly="true">
      <xsd:simpleType>
        <xsd:restriction base="dms:Unknown"/>
      </xsd:simpleType>
    </xsd:element>
    <xsd:element name="_dlc_ExpireDateSaved" ma:index="14" nillable="true" ma:displayName="Alkuperäinen vanhenemispäivämäärä" ma:hidden="true" ma:internalName="_dlc_ExpireDateSaved" ma:readOnly="true">
      <xsd:simpleType>
        <xsd:restriction base="dms:DateTime"/>
      </xsd:simpleType>
    </xsd:element>
    <xsd:element name="_dlc_ExpireDate" ma:index="15" nillable="true" ma:displayName="Vanhenemispäivämäärä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3d39f2-974a-4b14-9181-98d51c4dbb6f" elementFormDefault="qualified">
    <xsd:import namespace="http://schemas.microsoft.com/office/2006/documentManagement/types"/>
    <xsd:import namespace="http://schemas.microsoft.com/office/infopath/2007/PartnerControls"/>
    <xsd:element name="PAMIntra_IsArchived" ma:index="8" nillable="true" ma:displayName="Arkistoitu" ma:default="0" ma:hidden="true" ma:internalName="PAMIntra_IsArchived" ma:readOnly="fals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3D39F2-974A-4B14-9181-98D51C4DBB6F" elementFormDefault="qualified">
    <xsd:import namespace="http://schemas.microsoft.com/office/2006/documentManagement/types"/>
    <xsd:import namespace="http://schemas.microsoft.com/office/infopath/2007/PartnerControls"/>
    <xsd:element name="PAMIntra_Confidential" ma:index="9" nillable="true" ma:displayName="Julkisuustila" ma:default="Sisäinen" ma:format="Dropdown" ma:internalName="PAMIntra_Confidential">
      <xsd:simpleType>
        <xsd:restriction base="dms:Choice">
          <xsd:enumeration value="Julkinen"/>
          <xsd:enumeration value="Sisäinen"/>
          <xsd:enumeration value="Luottamuksellinen"/>
          <xsd:enumeration value="Salainen"/>
        </xsd:restriction>
      </xsd:simpleType>
    </xsd:element>
    <xsd:element name="PAMIntra_Author" ma:index="10" ma:displayName="Vastuuhenkilö" ma:internalName="PAMIntra_Author">
      <xsd:simpleType>
        <xsd:restriction base="dms:Text"/>
      </xsd:simpleType>
    </xsd:element>
    <xsd:element name="PAMIntra_ExpireDate" ma:index="12" nillable="true" ma:displayName="Vanhenee" ma:internalName="PAMIntra_Expire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543C32-F7CC-4B9D-968B-D11AA3E8612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AAE9C63-0CE7-4E33-B7BA-0F719122A50A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8417B4B6-FC9A-4E7D-B5C0-95774957B2B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8881719-CC76-4BD7-87E1-54338952D6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d3d39f2-974a-4b14-9181-98d51c4dbb6f"/>
    <ds:schemaRef ds:uri="3D3D39F2-974A-4B14-9181-98D51C4DBB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Esitys työsuojelupäivät 2018</Template>
  <TotalTime>58</TotalTime>
  <Words>110</Words>
  <Application>Microsoft Office PowerPoint</Application>
  <PresentationFormat>Näytössä katseltava diaesitys 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7</vt:i4>
      </vt:variant>
      <vt:variant>
        <vt:lpstr>Dian otsikot</vt:lpstr>
      </vt:variant>
      <vt:variant>
        <vt:i4>6</vt:i4>
      </vt:variant>
    </vt:vector>
  </HeadingPairs>
  <TitlesOfParts>
    <vt:vector size="16" baseType="lpstr">
      <vt:lpstr>ＭＳ Ｐゴシック</vt:lpstr>
      <vt:lpstr>Arial</vt:lpstr>
      <vt:lpstr>Calibri</vt:lpstr>
      <vt:lpstr>Aloitusslide</vt:lpstr>
      <vt:lpstr>2_Sisältöslide</vt:lpstr>
      <vt:lpstr>Fakta/kysymys/väite -slide</vt:lpstr>
      <vt:lpstr>Taulukko/kuva -slide</vt:lpstr>
      <vt:lpstr>Liittokokous 2015</vt:lpstr>
      <vt:lpstr>1_Mukautettu suunnittelumalli</vt:lpstr>
      <vt:lpstr>Mukautettu suunnittelumalli</vt:lpstr>
      <vt:lpstr>Ajankohtaisia työsuojeluasioita palvelualoilla</vt:lpstr>
      <vt:lpstr>Työehtosopimuksiin työsuojelun parannuksia </vt:lpstr>
      <vt:lpstr>PowerPoint-esitys</vt:lpstr>
      <vt:lpstr>Kaupan kampanja   gorilla   kettu   leijonat possu               </vt:lpstr>
      <vt:lpstr>Uudet työsuojeluoppaat </vt:lpstr>
      <vt:lpstr>PowerPoint-esitys</vt:lpstr>
    </vt:vector>
  </TitlesOfParts>
  <Company>Palvelualojen Ammattiliitto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PAMin työsuojelupäivät 4.–5.5.2018 Petäys</dc:title>
  <dc:creator>Joutsenvirta Satu</dc:creator>
  <cp:lastModifiedBy>Kähärä Erika</cp:lastModifiedBy>
  <cp:revision>7</cp:revision>
  <dcterms:created xsi:type="dcterms:W3CDTF">2018-05-02T12:44:06Z</dcterms:created>
  <dcterms:modified xsi:type="dcterms:W3CDTF">2018-05-07T11:15:56Z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0x0101000955173B5F38403980EC2B375963352C009F96D8D12BDD448BA7812E5072B297C5003FF367E4D8D20948A74E34B3C8A6482E</vt:lpwstr>
  </property>
  <property fmtid="{D5CDD505-2E9C-101B-9397-08002B2CF9AE}" pid="3" name="ItemRetentionFormula">
    <vt:lpwstr>&lt;formula id="Microsoft.Office.RecordsManagement.PolicyFeatures.Expiration.Formula.BuiltIn"&gt;&lt;number&gt;0&lt;/number&gt;&lt;property&gt;PAMIntra_ExpireDate&lt;/property&gt;&lt;period&gt;days&lt;/period&gt;&lt;/formula&gt;</vt:lpwstr>
  </property>
  <property fmtid="{D5CDD505-2E9C-101B-9397-08002B2CF9AE}" pid="4" name="_dlc_policyId">
    <vt:lpwstr>0x0101000955173B5F38403980EC2B375963352C|402223818</vt:lpwstr>
  </property>
  <property fmtid="{D5CDD505-2E9C-101B-9397-08002B2CF9AE}" pid="5" name="PAMIntra_ExpireDate">
    <vt:lpwstr/>
  </property>
  <property fmtid="{D5CDD505-2E9C-101B-9397-08002B2CF9AE}" pid="6" name="PAMIntra_Author">
    <vt:lpwstr>Rantala Jenni</vt:lpwstr>
  </property>
  <property fmtid="{D5CDD505-2E9C-101B-9397-08002B2CF9AE}" pid="7" name="PAMIntra_ExpirePlus">
    <vt:lpwstr>2v</vt:lpwstr>
  </property>
  <property fmtid="{D5CDD505-2E9C-101B-9397-08002B2CF9AE}" pid="8" name="PAMIntra_IsArchived">
    <vt:lpwstr>0</vt:lpwstr>
  </property>
  <property fmtid="{D5CDD505-2E9C-101B-9397-08002B2CF9AE}" pid="9" name="PAMIntra_Confidential">
    <vt:lpwstr>Sisäinen</vt:lpwstr>
  </property>
</Properties>
</file>