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5"/>
    <p:sldMasterId id="2147483793" r:id="rId6"/>
    <p:sldMasterId id="2147483742" r:id="rId7"/>
    <p:sldMasterId id="2147483744" r:id="rId8"/>
    <p:sldMasterId id="2147483809" r:id="rId9"/>
    <p:sldMasterId id="2147483817" r:id="rId10"/>
    <p:sldMasterId id="2147483819" r:id="rId11"/>
  </p:sldMasterIdLst>
  <p:sldIdLst>
    <p:sldId id="265" r:id="rId12"/>
    <p:sldId id="271" r:id="rId13"/>
    <p:sldId id="267" r:id="rId14"/>
    <p:sldId id="268" r:id="rId15"/>
    <p:sldId id="269" r:id="rId16"/>
    <p:sldId id="270" r:id="rId17"/>
    <p:sldId id="272" r:id="rId18"/>
    <p:sldId id="259" r:id="rId19"/>
    <p:sldId id="260" r:id="rId20"/>
  </p:sldIdLst>
  <p:sldSz cx="9144000" cy="6858000" type="screen4x3"/>
  <p:notesSz cx="6858000" cy="9144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21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750242" y="4355477"/>
            <a:ext cx="4876800" cy="1185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750242" y="2530804"/>
            <a:ext cx="5147443" cy="1143000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10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39393"/>
            <a:ext cx="4038600" cy="4525963"/>
          </a:xfrm>
        </p:spPr>
        <p:txBody>
          <a:bodyPr/>
          <a:lstStyle>
            <a:lvl1pPr>
              <a:lnSpc>
                <a:spcPts val="2500"/>
              </a:lnSpc>
              <a:defRPr sz="2400"/>
            </a:lvl1pPr>
            <a:lvl2pPr>
              <a:lnSpc>
                <a:spcPts val="2500"/>
              </a:lnSpc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3939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11D3-4E72-204F-8FA9-D5B18918A144}" type="datetimeFigureOut">
              <a:rPr lang="fi-FI" smtClean="0"/>
              <a:pPr/>
              <a:t>3.5.2018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C5719-990A-1E44-9F13-5076CBE560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22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11D3-4E72-204F-8FA9-D5B18918A144}" type="datetimeFigureOut">
              <a:rPr lang="fi-FI" smtClean="0"/>
              <a:pPr/>
              <a:t>3.5.2018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C5719-990A-1E44-9F13-5076CBE560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18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11D3-4E72-204F-8FA9-D5B18918A144}" type="datetimeFigureOut">
              <a:rPr lang="fi-FI" smtClean="0"/>
              <a:pPr/>
              <a:t>3.5.2018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C5719-990A-1E44-9F13-5076CBE560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002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11D3-4E72-204F-8FA9-D5B18918A144}" type="datetimeFigureOut">
              <a:rPr lang="fi-FI" smtClean="0"/>
              <a:pPr/>
              <a:t>3.5.2018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C5719-990A-1E44-9F13-5076CBE560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929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750242" y="4355477"/>
            <a:ext cx="4876800" cy="1185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750242" y="2530804"/>
            <a:ext cx="5147443" cy="1143000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10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403766" cy="834538"/>
          </a:xfrm>
          <a:prstGeom prst="rect">
            <a:avLst/>
          </a:prstGeom>
        </p:spPr>
        <p:txBody>
          <a:bodyPr vert="horz"/>
          <a:lstStyle>
            <a:lvl1pPr algn="l">
              <a:defRPr sz="2800" b="1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84224" y="1509246"/>
            <a:ext cx="816322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6483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94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09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750242" y="4355477"/>
            <a:ext cx="4876800" cy="1185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750242" y="2530804"/>
            <a:ext cx="5147443" cy="1143000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10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403766" cy="834538"/>
          </a:xfrm>
          <a:prstGeom prst="rect">
            <a:avLst/>
          </a:prstGeom>
        </p:spPr>
        <p:txBody>
          <a:bodyPr vert="horz"/>
          <a:lstStyle>
            <a:lvl1pPr algn="l">
              <a:defRPr sz="2800" b="1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84224" y="1509246"/>
            <a:ext cx="816322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6483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681767"/>
            <a:ext cx="6083567" cy="728662"/>
          </a:xfrm>
          <a:prstGeom prst="rect">
            <a:avLst/>
          </a:prstGeom>
        </p:spPr>
        <p:txBody>
          <a:bodyPr/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39910"/>
            <a:ext cx="770920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2A7F0-7F4F-E448-9BE3-7473976E82F6}" type="datetimeFigureOut">
              <a:rPr lang="fi-FI"/>
              <a:pPr>
                <a:defRPr/>
              </a:pPr>
              <a:t>3.5.2018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EA707AA-53A2-B742-AE17-5AC2BECDD7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24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681767"/>
            <a:ext cx="6083567" cy="728662"/>
          </a:xfrm>
          <a:prstGeom prst="rect">
            <a:avLst/>
          </a:prstGeom>
        </p:spPr>
        <p:txBody>
          <a:bodyPr/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39393"/>
            <a:ext cx="3776037" cy="4525963"/>
          </a:xfrm>
          <a:prstGeom prst="rect">
            <a:avLst/>
          </a:prstGeom>
        </p:spPr>
        <p:txBody>
          <a:bodyPr/>
          <a:lstStyle>
            <a:lvl1pPr>
              <a:lnSpc>
                <a:spcPts val="2500"/>
              </a:lnSpc>
              <a:defRPr sz="2400"/>
            </a:lvl1pPr>
            <a:lvl2pPr>
              <a:lnSpc>
                <a:spcPts val="2500"/>
              </a:lnSpc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90491" y="1839393"/>
            <a:ext cx="3710369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35C62-418F-234C-A945-380F80B888B2}" type="datetimeFigureOut">
              <a:rPr lang="fi-FI"/>
              <a:pPr>
                <a:defRPr/>
              </a:pPr>
              <a:t>3.5.2018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B46976D-4ACA-D842-BB3E-D078811C6B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05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/>
          <p:cNvSpPr>
            <a:spLocks noGrp="1"/>
          </p:cNvSpPr>
          <p:nvPr>
            <p:ph type="title" hasCustomPrompt="1"/>
          </p:nvPr>
        </p:nvSpPr>
        <p:spPr>
          <a:xfrm>
            <a:off x="1790778" y="1958520"/>
            <a:ext cx="5694119" cy="192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326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403766" cy="834538"/>
          </a:xfrm>
          <a:prstGeom prst="rect">
            <a:avLst/>
          </a:prstGeom>
        </p:spPr>
        <p:txBody>
          <a:bodyPr vert="horz"/>
          <a:lstStyle>
            <a:lvl1pPr algn="l">
              <a:defRPr sz="2800" b="1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84224" y="1509246"/>
            <a:ext cx="816322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6483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750242" y="4355477"/>
            <a:ext cx="4876800" cy="1185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750242" y="2530804"/>
            <a:ext cx="5147443" cy="1143000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10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39910"/>
            <a:ext cx="8229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11D3-4E72-204F-8FA9-D5B18918A144}" type="datetimeFigureOut">
              <a:rPr lang="fi-FI" smtClean="0"/>
              <a:pPr/>
              <a:t>3.5.2018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C5719-990A-1E44-9F13-5076CBE560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810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5" descr="kansislide2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Kuva 2" descr="pam_logo_vaaka_rgb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833438"/>
            <a:ext cx="181133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1" r:id="rId2"/>
    <p:sldLayoutId id="2147483822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uva 1" descr="sisaltoslide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213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Kuva 2" descr="pam_logo_ei_tekstia_rgb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6030913"/>
            <a:ext cx="8715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txStyles>
    <p:titleStyle>
      <a:lvl1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6" descr="sitaatti_slid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Kuva 7" descr="pam_logo_ei_tekstia_rgb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288" y="87313"/>
            <a:ext cx="8731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8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1099612"/>
            <a:ext cx="8229600" cy="729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314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E11D3-4E72-204F-8FA9-D5B18918A144}" type="datetimeFigureOut">
              <a:rPr lang="fi-FI" smtClean="0"/>
              <a:pPr/>
              <a:t>3.5.2018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www.pam2015.fi</a:t>
            </a:r>
            <a:endParaRPr lang="fi-FI" dirty="0"/>
          </a:p>
        </p:txBody>
      </p:sp>
      <p:pic>
        <p:nvPicPr>
          <p:cNvPr id="13" name="Kuva 12" descr="PAM_Liittokokouslogo_teksti_2015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67" y="4766323"/>
            <a:ext cx="1964267" cy="1955152"/>
          </a:xfrm>
          <a:prstGeom prst="rect">
            <a:avLst/>
          </a:prstGeom>
        </p:spPr>
      </p:pic>
      <p:pic>
        <p:nvPicPr>
          <p:cNvPr id="14" name="Kuva 13" descr="pam_logo_ei_tekstia.ai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45512"/>
            <a:ext cx="1219200" cy="1054100"/>
          </a:xfrm>
          <a:prstGeom prst="rect">
            <a:avLst/>
          </a:prstGeom>
        </p:spPr>
      </p:pic>
      <p:pic>
        <p:nvPicPr>
          <p:cNvPr id="8" name="Kuva 7" descr="pam_logo_ei_tekstia_rgb.ai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288" y="87313"/>
            <a:ext cx="8731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</p:sldLayoutIdLst>
  <p:txStyles>
    <p:titleStyle>
      <a:lvl1pPr algn="l" defTabSz="457200" rtl="0" eaLnBrk="1" latinLnBrk="0" hangingPunct="1">
        <a:lnSpc>
          <a:spcPts val="38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5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5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3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3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3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Liittokokous_lomakkeisto_takasivu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Liittokokous_lomakkeisto_etusiv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9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laotsikko 1"/>
          <p:cNvSpPr>
            <a:spLocks noGrp="1"/>
          </p:cNvSpPr>
          <p:nvPr>
            <p:ph type="subTitle" idx="1"/>
          </p:nvPr>
        </p:nvSpPr>
        <p:spPr bwMode="auto">
          <a:xfrm>
            <a:off x="2749550" y="4437063"/>
            <a:ext cx="4876800" cy="1184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dirty="0" smtClean="0">
                <a:latin typeface="Calibri" charset="0"/>
              </a:rPr>
              <a:t>Jaana Ylitalo</a:t>
            </a:r>
            <a:endParaRPr lang="fi-FI" dirty="0">
              <a:latin typeface="Calibri" charset="0"/>
            </a:endParaRPr>
          </a:p>
        </p:txBody>
      </p:sp>
      <p:sp>
        <p:nvSpPr>
          <p:cNvPr id="22530" name="Otsikko 2"/>
          <p:cNvSpPr>
            <a:spLocks noGrp="1"/>
          </p:cNvSpPr>
          <p:nvPr>
            <p:ph type="title"/>
          </p:nvPr>
        </p:nvSpPr>
        <p:spPr bwMode="auto">
          <a:xfrm>
            <a:off x="2329962" y="2530803"/>
            <a:ext cx="5567723" cy="125868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dirty="0" err="1" smtClean="0">
                <a:latin typeface="Calibri" charset="0"/>
              </a:rPr>
              <a:t>PAMin</a:t>
            </a:r>
            <a:r>
              <a:rPr lang="fi-FI" dirty="0" smtClean="0">
                <a:latin typeface="Calibri" charset="0"/>
              </a:rPr>
              <a:t> työsuojelupäivät</a:t>
            </a:r>
            <a:br>
              <a:rPr lang="fi-FI" dirty="0" smtClean="0">
                <a:latin typeface="Calibri" charset="0"/>
              </a:rPr>
            </a:br>
            <a:r>
              <a:rPr lang="fi-FI" dirty="0" smtClean="0">
                <a:latin typeface="Calibri" charset="0"/>
              </a:rPr>
              <a:t>4.–5.5.2018 </a:t>
            </a:r>
            <a:r>
              <a:rPr lang="fi-FI" dirty="0" err="1" smtClean="0">
                <a:latin typeface="Calibri" charset="0"/>
              </a:rPr>
              <a:t>Petäys</a:t>
            </a:r>
            <a:endParaRPr lang="fi-FI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81766"/>
            <a:ext cx="6708371" cy="964153"/>
          </a:xfrm>
        </p:spPr>
        <p:txBody>
          <a:bodyPr/>
          <a:lstStyle/>
          <a:p>
            <a:pPr algn="ctr"/>
            <a:r>
              <a:rPr lang="fi-FI" dirty="0"/>
              <a:t>Työhyvinvointi on tärkeä osa </a:t>
            </a:r>
            <a:r>
              <a:rPr lang="fi-FI" dirty="0" err="1"/>
              <a:t>PAMin</a:t>
            </a:r>
            <a:r>
              <a:rPr lang="fi-FI" dirty="0"/>
              <a:t> edunvalvontaa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ajankohtaisia </a:t>
            </a:r>
            <a:r>
              <a:rPr lang="fi-FI" dirty="0"/>
              <a:t>haasteita</a:t>
            </a:r>
          </a:p>
          <a:p>
            <a:pPr lvl="1"/>
            <a:r>
              <a:rPr lang="fi-FI" dirty="0"/>
              <a:t>kiireet ja mitoitusongelmat – mm. hotellisiivouksen ongelmat</a:t>
            </a:r>
          </a:p>
          <a:p>
            <a:pPr lvl="1"/>
            <a:r>
              <a:rPr lang="fi-FI" dirty="0"/>
              <a:t>asiakasväkivalta</a:t>
            </a:r>
          </a:p>
          <a:p>
            <a:pPr lvl="1"/>
            <a:r>
              <a:rPr lang="fi-FI" dirty="0"/>
              <a:t>seksuaalinen häirintä</a:t>
            </a:r>
          </a:p>
          <a:p>
            <a:pPr lvl="1"/>
            <a:r>
              <a:rPr lang="fi-FI" dirty="0"/>
              <a:t>epäsäännölliset työajat</a:t>
            </a:r>
          </a:p>
          <a:p>
            <a:pPr lvl="1"/>
            <a:r>
              <a:rPr lang="fi-FI" dirty="0"/>
              <a:t>kemikaalit esimerkiksi kampaajien työssä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Pääteemana työmielenterveys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Joka viides ihminen kokee elämänsä aikana masennusta</a:t>
            </a:r>
          </a:p>
          <a:p>
            <a:r>
              <a:rPr lang="fi-FI" dirty="0" smtClean="0"/>
              <a:t>Työstressi lisää masennusriskiä</a:t>
            </a:r>
          </a:p>
          <a:p>
            <a:r>
              <a:rPr lang="fi-FI" dirty="0" smtClean="0"/>
              <a:t>Kelan korvaamista sairauspäivistä noin joka neljäs johtuu mielenterveyden häiriöistä</a:t>
            </a:r>
          </a:p>
          <a:p>
            <a:r>
              <a:rPr lang="fi-FI" dirty="0" smtClean="0"/>
              <a:t>Mielenterveyden häiriöt suurin työkyvyttömyyden aiheuttaneista sairausryhmistä (42 %)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67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81767"/>
            <a:ext cx="6479931" cy="728662"/>
          </a:xfrm>
        </p:spPr>
        <p:txBody>
          <a:bodyPr/>
          <a:lstStyle/>
          <a:p>
            <a:r>
              <a:rPr lang="fi-FI" dirty="0" smtClean="0"/>
              <a:t>Erityishuolena nuorten mielenterveys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Alle 35-vuotiailla työkyvyttömyyseläkkeen saajilla neljällä viidestä syynä jokin mielenterveyden tai käyttäytymisen häiriö</a:t>
            </a:r>
          </a:p>
          <a:p>
            <a:r>
              <a:rPr lang="fi-FI" dirty="0" smtClean="0"/>
              <a:t>Työkyvyttömyyseläkkeiden kokonaismäärä kääntynyt laskuun, mutta 18–34-vuotiaiden mielenterveyssyistä johtuvien työkyvyttömyyseläkkeiden määrä kasvaa edelleen</a:t>
            </a:r>
          </a:p>
          <a:p>
            <a:r>
              <a:rPr lang="fi-FI" dirty="0" smtClean="0"/>
              <a:t>Nuoret tulevat hyvin erilaiseen työelämään kuin ennen ja tulevat työuran aikana todennäköisesti opiskelemaan useamman ammatin</a:t>
            </a:r>
          </a:p>
          <a:p>
            <a:r>
              <a:rPr lang="fi-FI" dirty="0" smtClean="0"/>
              <a:t>Työn vaatimukset, muuttumiskyky</a:t>
            </a:r>
          </a:p>
          <a:p>
            <a:r>
              <a:rPr lang="fi-FI" dirty="0" smtClean="0"/>
              <a:t>Turvallisuuden puute, pätkätyöt, useat päällekkäiset työsuhteet jne.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21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Hallituksen toimet nuoria kohtaan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Hallituksen toimet luovat entisestään paineita ryhmälle, joka on muutenkin haavoittuva</a:t>
            </a:r>
          </a:p>
          <a:p>
            <a:r>
              <a:rPr lang="fi-FI" dirty="0" smtClean="0"/>
              <a:t>Nuoret tarvitsisivat tukea työelämään siirtymisessä, ei lisähuolia</a:t>
            </a:r>
          </a:p>
          <a:p>
            <a:r>
              <a:rPr lang="fi-FI" dirty="0" smtClean="0"/>
              <a:t>#</a:t>
            </a:r>
            <a:r>
              <a:rPr lang="fi-FI" dirty="0" err="1" smtClean="0"/>
              <a:t>onkoreilua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83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Sivuteemana seksuaalinen häirintä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Jokaisella oikeus tulla kohdelluksi arvokkaasti työpaikalla</a:t>
            </a:r>
          </a:p>
          <a:p>
            <a:r>
              <a:rPr lang="fi-FI" dirty="0" smtClean="0"/>
              <a:t>Koskettaa usein nuoria työelämässä</a:t>
            </a:r>
          </a:p>
          <a:p>
            <a:r>
              <a:rPr lang="fi-FI" dirty="0" smtClean="0"/>
              <a:t>Luottamushenkilöitä tarvitaan avuksi</a:t>
            </a:r>
          </a:p>
          <a:p>
            <a:r>
              <a:rPr lang="fi-FI" dirty="0" smtClean="0"/>
              <a:t>Tarvitaan rohkeutta puuttua, rohkeutta ottaa asia esiin #</a:t>
            </a:r>
            <a:r>
              <a:rPr lang="fi-FI" dirty="0" err="1" smtClean="0"/>
              <a:t>metoo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75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Työelämä 2020 –hanke kaupan alalla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Kauppa 2020 –seminaarissa 25.4. oli koolla lähes 80 kaupan alan työnantajaa ja luottamushenkilöä</a:t>
            </a:r>
            <a:endParaRPr lang="fi-FI" dirty="0"/>
          </a:p>
          <a:p>
            <a:r>
              <a:rPr lang="fi-FI" dirty="0" smtClean="0"/>
              <a:t>kaiken </a:t>
            </a:r>
            <a:r>
              <a:rPr lang="fi-FI" dirty="0"/>
              <a:t>negatiivisuuden keskellä oli upeata huomata miten hyviä kehittämishankkeita on meneillään joillakin </a:t>
            </a:r>
            <a:r>
              <a:rPr lang="fi-FI" dirty="0" smtClean="0"/>
              <a:t>työpaikoilla </a:t>
            </a:r>
            <a:endParaRPr lang="fi-FI" dirty="0"/>
          </a:p>
          <a:p>
            <a:r>
              <a:rPr lang="fi-FI" dirty="0" smtClean="0"/>
              <a:t>Seminaarin tunnelma </a:t>
            </a:r>
            <a:r>
              <a:rPr lang="fi-FI" dirty="0"/>
              <a:t>oli </a:t>
            </a:r>
            <a:r>
              <a:rPr lang="fi-FI" dirty="0" smtClean="0"/>
              <a:t>hyvä ja ihmiset </a:t>
            </a:r>
            <a:r>
              <a:rPr lang="fi-FI"/>
              <a:t>olivat </a:t>
            </a:r>
            <a:r>
              <a:rPr lang="fi-FI" smtClean="0"/>
              <a:t>ylpeitä työpaikoistaan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2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tsikk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Calibri" charset="0"/>
            </a:endParaRPr>
          </a:p>
        </p:txBody>
      </p:sp>
      <p:sp>
        <p:nvSpPr>
          <p:cNvPr id="14338" name="Kuvan paikkamerkki 2"/>
          <p:cNvSpPr>
            <a:spLocks noGrp="1"/>
          </p:cNvSpPr>
          <p:nvPr>
            <p:ph type="pic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tsikko 1"/>
          <p:cNvSpPr>
            <a:spLocks noGrp="1"/>
          </p:cNvSpPr>
          <p:nvPr>
            <p:ph type="title"/>
          </p:nvPr>
        </p:nvSpPr>
        <p:spPr bwMode="auto">
          <a:xfrm>
            <a:off x="1817688" y="1958975"/>
            <a:ext cx="5694362" cy="192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fi-FI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oitus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 työsuojelupäivät 2018" id="{123F0F41-570D-4104-A483-966B555A1F61}" vid="{4D4FE8E6-F6C4-4F32-94E5-E1C94744DD6E}"/>
    </a:ext>
  </a:extLst>
</a:theme>
</file>

<file path=ppt/theme/theme2.xml><?xml version="1.0" encoding="utf-8"?>
<a:theme xmlns:a="http://schemas.openxmlformats.org/drawingml/2006/main" name="2_Sisältö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 työsuojelupäivät 2018" id="{123F0F41-570D-4104-A483-966B555A1F61}" vid="{317B181C-BBC8-4F01-94EB-E31316088CF0}"/>
    </a:ext>
  </a:extLst>
</a:theme>
</file>

<file path=ppt/theme/theme3.xml><?xml version="1.0" encoding="utf-8"?>
<a:theme xmlns:a="http://schemas.openxmlformats.org/drawingml/2006/main" name="Fakta/kysymys/väite -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 työsuojelupäivät 2018" id="{123F0F41-570D-4104-A483-966B555A1F61}" vid="{2AD5B482-211D-4EE8-9187-643B8E543C55}"/>
    </a:ext>
  </a:extLst>
</a:theme>
</file>

<file path=ppt/theme/theme4.xml><?xml version="1.0" encoding="utf-8"?>
<a:theme xmlns:a="http://schemas.openxmlformats.org/drawingml/2006/main" name="Taulukko/kuva -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 työsuojelupäivät 2018" id="{123F0F41-570D-4104-A483-966B555A1F61}" vid="{1AC6335C-0CDC-4E0E-A3F5-BCBBC504EB9F}"/>
    </a:ext>
  </a:extLst>
</a:theme>
</file>

<file path=ppt/theme/theme5.xml><?xml version="1.0" encoding="utf-8"?>
<a:theme xmlns:a="http://schemas.openxmlformats.org/drawingml/2006/main" name="Liittokokous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 työsuojelupäivät 2018" id="{123F0F41-570D-4104-A483-966B555A1F61}" vid="{3A553E94-9422-40BD-97B4-ECB42C22261B}"/>
    </a:ext>
  </a:extLst>
</a:theme>
</file>

<file path=ppt/theme/theme6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 työsuojelupäivät 2018" id="{123F0F41-570D-4104-A483-966B555A1F61}" vid="{94DD8356-DDAB-47CE-A31E-D042BD03DB51}"/>
    </a:ext>
  </a:extLst>
</a:theme>
</file>

<file path=ppt/theme/theme7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 työsuojelupäivät 2018" id="{123F0F41-570D-4104-A483-966B555A1F61}" vid="{7C88AB17-DEA7-4033-BD00-E375660CDB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Vanhenemiskäytäntö</p:Name>
  <p:Description>Kun kohde vanhenee, laukaistaan vanhenemistyönkulku</p:Description>
  <p:Statement/>
  <p:PolicyItems>
    <p:PolicyItem featureId="Microsoft.Office.RecordsManagement.PolicyFeatures.Expiration" staticId="0x0101000955173B5F38403980EC2B375963352C|402223818" UniqueId="e616127e-19e1-4659-a109-6fe42f4c7be9">
      <p:Name>Säilytys</p:Name>
      <p:Description>Sisällön automaattinen ajoitus käsittelyä varten ja määräpäivän saavuttaneen sisällön säilytystoiminnon suorittaminen.</p:Description>
      <p:CustomData>
        <data>
          <formula id="Microsoft.Office.RecordsManagement.PolicyFeatures.Expiration.Formula.BuiltIn">
            <number>0</number>
            <property>PAMIntra_ExpireDate</property>
            <period>days</period>
          </formula>
          <action type="workflow" id="7ebd1819-903e-49a2-825c-b60e8b8a4c37"/>
        </data>
      </p:CustomData>
    </p:PolicyItem>
  </p:PolicyItems>
</p:Policy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Yleinen asiakirja" ma:contentTypeID="0x0101000955173B5F38403980EC2B375963352C009F96D8D12BDD448BA7812E5072B297C5003FF367E4D8D20948A74E34B3C8A6482E" ma:contentTypeVersion="8" ma:contentTypeDescription="" ma:contentTypeScope="" ma:versionID="82c37899e2790ad60d23b1fda12c3bcf">
  <xsd:schema xmlns:xsd="http://www.w3.org/2001/XMLSchema" xmlns:xs="http://www.w3.org/2001/XMLSchema" xmlns:p="http://schemas.microsoft.com/office/2006/metadata/properties" xmlns:ns1="http://schemas.microsoft.com/sharepoint/v3" xmlns:ns2="3d3d39f2-974a-4b14-9181-98d51c4dbb6f" xmlns:ns3="3D3D39F2-974A-4B14-9181-98D51C4DBB6F" targetNamespace="http://schemas.microsoft.com/office/2006/metadata/properties" ma:root="true" ma:fieldsID="86cc488568ffa3a8fa981d3a7c65d44e" ns1:_="" ns2:_="" ns3:_="">
    <xsd:import namespace="http://schemas.microsoft.com/sharepoint/v3"/>
    <xsd:import namespace="3d3d39f2-974a-4b14-9181-98d51c4dbb6f"/>
    <xsd:import namespace="3D3D39F2-974A-4B14-9181-98D51C4DBB6F"/>
    <xsd:element name="properties">
      <xsd:complexType>
        <xsd:sequence>
          <xsd:element name="documentManagement">
            <xsd:complexType>
              <xsd:all>
                <xsd:element ref="ns2:PAMIntra_IsArchived" minOccurs="0"/>
                <xsd:element ref="ns3:PAMIntra_Confidential" minOccurs="0"/>
                <xsd:element ref="ns3:PAMIntra_Author"/>
                <xsd:element ref="ns1:PAMIntra_ExpirePlus"/>
                <xsd:element ref="ns3:PAMIntra_ExpireDate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AMIntra_ExpirePlus" ma:index="11" ma:displayName="Vanhenemisaika" ma:default="2v" ma:format="Dropdown" ma:internalName="PAMIntra_ExpirePlus">
      <xsd:simpleType>
        <xsd:restriction base="dms:Choice">
          <xsd:enumeration value="1pv"/>
          <xsd:enumeration value="1vko"/>
          <xsd:enumeration value="1kk"/>
          <xsd:enumeration value="6kk"/>
          <xsd:enumeration value="1v"/>
          <xsd:enumeration value="2v"/>
          <xsd:enumeration value="5v"/>
          <xsd:enumeration value="toistaiseksi"/>
        </xsd:restriction>
      </xsd:simpleType>
    </xsd:element>
    <xsd:element name="_dlc_Exempt" ma:index="13" nillable="true" ma:displayName="Vapauta käytännöstä" ma:hidden="true" ma:internalName="_dlc_Exempt" ma:readOnly="true">
      <xsd:simpleType>
        <xsd:restriction base="dms:Unknown"/>
      </xsd:simpleType>
    </xsd:element>
    <xsd:element name="_dlc_ExpireDateSaved" ma:index="14" nillable="true" ma:displayName="Alkuperäinen vanhenemispäivämäärä" ma:hidden="true" ma:internalName="_dlc_ExpireDateSaved" ma:readOnly="true">
      <xsd:simpleType>
        <xsd:restriction base="dms:DateTime"/>
      </xsd:simpleType>
    </xsd:element>
    <xsd:element name="_dlc_ExpireDate" ma:index="15" nillable="true" ma:displayName="Vanhenemispäivämäärä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d39f2-974a-4b14-9181-98d51c4dbb6f" elementFormDefault="qualified">
    <xsd:import namespace="http://schemas.microsoft.com/office/2006/documentManagement/types"/>
    <xsd:import namespace="http://schemas.microsoft.com/office/infopath/2007/PartnerControls"/>
    <xsd:element name="PAMIntra_IsArchived" ma:index="8" nillable="true" ma:displayName="Arkistoitu" ma:default="0" ma:hidden="true" ma:internalName="PAMIntra_IsArchive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D39F2-974A-4B14-9181-98D51C4DBB6F" elementFormDefault="qualified">
    <xsd:import namespace="http://schemas.microsoft.com/office/2006/documentManagement/types"/>
    <xsd:import namespace="http://schemas.microsoft.com/office/infopath/2007/PartnerControls"/>
    <xsd:element name="PAMIntra_Confidential" ma:index="9" nillable="true" ma:displayName="Julkisuustila" ma:default="Sisäinen" ma:format="Dropdown" ma:internalName="PAMIntra_Confidential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PAMIntra_Author" ma:index="10" ma:displayName="Vastuuhenkilö" ma:internalName="PAMIntra_Author">
      <xsd:simpleType>
        <xsd:restriction base="dms:Text"/>
      </xsd:simpleType>
    </xsd:element>
    <xsd:element name="PAMIntra_ExpireDate" ma:index="12" nillable="true" ma:displayName="Vanhenee" ma:internalName="PAMIntra_Expir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AE9C63-0CE7-4E33-B7BA-0F719122A50A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EB543C32-F7CC-4B9D-968B-D11AA3E8612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8881719-CC76-4BD7-87E1-54338952D6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d3d39f2-974a-4b14-9181-98d51c4dbb6f"/>
    <ds:schemaRef ds:uri="3D3D39F2-974A-4B14-9181-98D51C4DBB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417B4B6-FC9A-4E7D-B5C0-95774957B2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 työsuojelupäivät 2018</Template>
  <TotalTime>39</TotalTime>
  <Words>210</Words>
  <Application>Microsoft Office PowerPoint</Application>
  <PresentationFormat>Näytössä katseltava diaesitys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9</vt:i4>
      </vt:variant>
    </vt:vector>
  </HeadingPairs>
  <TitlesOfParts>
    <vt:vector size="19" baseType="lpstr">
      <vt:lpstr>MS PGothic</vt:lpstr>
      <vt:lpstr>Arial</vt:lpstr>
      <vt:lpstr>Calibri</vt:lpstr>
      <vt:lpstr>Aloitusslide</vt:lpstr>
      <vt:lpstr>2_Sisältöslide</vt:lpstr>
      <vt:lpstr>Fakta/kysymys/väite -slide</vt:lpstr>
      <vt:lpstr>Taulukko/kuva -slide</vt:lpstr>
      <vt:lpstr>Liittokokous 2015</vt:lpstr>
      <vt:lpstr>1_Mukautettu suunnittelumalli</vt:lpstr>
      <vt:lpstr>Mukautettu suunnittelumalli</vt:lpstr>
      <vt:lpstr>PAMin työsuojelupäivät 4.–5.5.2018 Petäys</vt:lpstr>
      <vt:lpstr>Työhyvinvointi on tärkeä osa PAMin edunvalvontaa</vt:lpstr>
      <vt:lpstr>Pääteemana työmielenterveys</vt:lpstr>
      <vt:lpstr>Erityishuolena nuorten mielenterveys</vt:lpstr>
      <vt:lpstr>Hallituksen toimet nuoria kohtaan</vt:lpstr>
      <vt:lpstr>Sivuteemana seksuaalinen häirintä</vt:lpstr>
      <vt:lpstr>Työelämä 2020 –hanke kaupan alalla</vt:lpstr>
      <vt:lpstr>PowerPoint-esitys</vt:lpstr>
      <vt:lpstr>PowerPoint-esitys</vt:lpstr>
    </vt:vector>
  </TitlesOfParts>
  <Company>Palvelualojen Ammattiliitto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PAMin työsuojelupäivät 4.–5.5.2018 Petäys</dc:title>
  <dc:creator>Joutsenvirta Satu</dc:creator>
  <cp:lastModifiedBy>Kähärä Erika</cp:lastModifiedBy>
  <cp:revision>3</cp:revision>
  <dcterms:created xsi:type="dcterms:W3CDTF">2018-05-02T12:44:06Z</dcterms:created>
  <dcterms:modified xsi:type="dcterms:W3CDTF">2018-05-03T19:29:04Z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0x0101000955173B5F38403980EC2B375963352C009F96D8D12BDD448BA7812E5072B297C5003FF367E4D8D20948A74E34B3C8A6482E</vt:lpwstr>
  </property>
  <property fmtid="{D5CDD505-2E9C-101B-9397-08002B2CF9AE}" pid="3" name="ItemRetentionFormula">
    <vt:lpwstr>&lt;formula id="Microsoft.Office.RecordsManagement.PolicyFeatures.Expiration.Formula.BuiltIn"&gt;&lt;number&gt;0&lt;/number&gt;&lt;property&gt;PAMIntra_ExpireDate&lt;/property&gt;&lt;period&gt;days&lt;/period&gt;&lt;/formula&gt;</vt:lpwstr>
  </property>
  <property fmtid="{D5CDD505-2E9C-101B-9397-08002B2CF9AE}" pid="4" name="_dlc_policyId">
    <vt:lpwstr>0x0101000955173B5F38403980EC2B375963352C|402223818</vt:lpwstr>
  </property>
  <property fmtid="{D5CDD505-2E9C-101B-9397-08002B2CF9AE}" pid="5" name="PAMIntra_ExpireDate">
    <vt:lpwstr/>
  </property>
  <property fmtid="{D5CDD505-2E9C-101B-9397-08002B2CF9AE}" pid="6" name="PAMIntra_Author">
    <vt:lpwstr>Rantala Jenni</vt:lpwstr>
  </property>
  <property fmtid="{D5CDD505-2E9C-101B-9397-08002B2CF9AE}" pid="7" name="PAMIntra_ExpirePlus">
    <vt:lpwstr>2v</vt:lpwstr>
  </property>
  <property fmtid="{D5CDD505-2E9C-101B-9397-08002B2CF9AE}" pid="8" name="PAMIntra_IsArchived">
    <vt:lpwstr>0</vt:lpwstr>
  </property>
  <property fmtid="{D5CDD505-2E9C-101B-9397-08002B2CF9AE}" pid="9" name="PAMIntra_Confidential">
    <vt:lpwstr>Sisäinen</vt:lpwstr>
  </property>
</Properties>
</file>