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7" r:id="rId5"/>
    <p:sldId id="458" r:id="rId6"/>
    <p:sldId id="459" r:id="rId7"/>
    <p:sldId id="307" r:id="rId8"/>
    <p:sldId id="453" r:id="rId9"/>
    <p:sldId id="454" r:id="rId10"/>
    <p:sldId id="455" r:id="rId11"/>
    <p:sldId id="456" r:id="rId12"/>
    <p:sldId id="457" r:id="rId13"/>
    <p:sldId id="357" r:id="rId14"/>
    <p:sldId id="379" r:id="rId15"/>
    <p:sldId id="443" r:id="rId16"/>
    <p:sldId id="449" r:id="rId17"/>
    <p:sldId id="450" r:id="rId18"/>
    <p:sldId id="451" r:id="rId19"/>
    <p:sldId id="442" r:id="rId20"/>
    <p:sldId id="359" r:id="rId21"/>
    <p:sldId id="447" r:id="rId22"/>
    <p:sldId id="448" r:id="rId23"/>
    <p:sldId id="446" r:id="rId24"/>
    <p:sldId id="444" r:id="rId25"/>
    <p:sldId id="362" r:id="rId26"/>
    <p:sldId id="452" r:id="rId27"/>
    <p:sldId id="358" r:id="rId28"/>
  </p:sldIdLst>
  <p:sldSz cx="9144000" cy="6858000" type="screen4x3"/>
  <p:notesSz cx="6797675" cy="99282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E73"/>
    <a:srgbClr val="00E13C"/>
    <a:srgbClr val="FFFFFF"/>
    <a:srgbClr val="F0F0F1"/>
    <a:srgbClr val="EAEAEA"/>
    <a:srgbClr val="01FF3C"/>
    <a:srgbClr val="E6EA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14" autoAdjust="0"/>
    <p:restoredTop sz="94660"/>
  </p:normalViewPr>
  <p:slideViewPr>
    <p:cSldViewPr showGuides="1">
      <p:cViewPr varScale="1">
        <p:scale>
          <a:sx n="82" d="100"/>
          <a:sy n="82" d="100"/>
        </p:scale>
        <p:origin x="150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laskentataulukko.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laskentataulukko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1600" b="0" i="0" u="none" strike="noStrike" kern="1200" spc="0" baseline="0" dirty="0" smtClean="0">
                <a:solidFill>
                  <a:srgbClr val="6A6E73"/>
                </a:solidFill>
                <a:latin typeface="+mn-lt"/>
                <a:ea typeface="+mn-ea"/>
                <a:cs typeface="+mn-cs"/>
              </a:defRPr>
            </a:pPr>
            <a:r>
              <a:rPr lang="fi-FI" sz="1600" kern="1200" dirty="0" smtClean="0">
                <a:solidFill>
                  <a:srgbClr val="6A6E73"/>
                </a:solidFill>
                <a:latin typeface="+mn-lt"/>
                <a:ea typeface="+mn-ea"/>
                <a:cs typeface="+mn-cs"/>
              </a:rPr>
              <a:t>Enemmistö opiskelijoista kokee hyvinvointia heikentävää kuormitusta</a:t>
            </a:r>
          </a:p>
        </c:rich>
      </c:tx>
      <c:layout/>
      <c:overlay val="0"/>
      <c:spPr>
        <a:noFill/>
        <a:ln>
          <a:noFill/>
        </a:ln>
        <a:effectLst/>
      </c:spPr>
      <c:txPr>
        <a:bodyPr rot="0" spcFirstLastPara="1" vertOverflow="ellipsis" vert="horz" wrap="square" anchor="ctr" anchorCtr="1"/>
        <a:lstStyle/>
        <a:p>
          <a:pPr>
            <a:defRPr lang="fi-FI" sz="1600" b="0" i="0" u="none" strike="noStrike" kern="1200" spc="0" baseline="0" dirty="0" smtClean="0">
              <a:solidFill>
                <a:srgbClr val="6A6E73"/>
              </a:solidFill>
              <a:latin typeface="+mn-lt"/>
              <a:ea typeface="+mn-ea"/>
              <a:cs typeface="+mn-cs"/>
            </a:defRPr>
          </a:pPr>
          <a:endParaRPr lang="fi-FI"/>
        </a:p>
      </c:txPr>
    </c:title>
    <c:autoTitleDeleted val="0"/>
    <c:plotArea>
      <c:layout/>
      <c:pieChart>
        <c:varyColors val="1"/>
        <c:ser>
          <c:idx val="0"/>
          <c:order val="0"/>
          <c:tx>
            <c:strRef>
              <c:f>Taul1!$B$1</c:f>
              <c:strCache>
                <c:ptCount val="1"/>
                <c:pt idx="0">
                  <c:v>Opiskelu stressaa lähes joka toista opiskelijaa</c:v>
                </c:pt>
              </c:strCache>
            </c:strRef>
          </c:tx>
          <c:dPt>
            <c:idx val="0"/>
            <c:bubble3D val="0"/>
            <c:spPr>
              <a:solidFill>
                <a:srgbClr val="6A6E73"/>
              </a:solidFill>
              <a:ln w="19050">
                <a:noFill/>
              </a:ln>
              <a:effectLst/>
            </c:spPr>
            <c:extLst>
              <c:ext xmlns:c16="http://schemas.microsoft.com/office/drawing/2014/chart" uri="{C3380CC4-5D6E-409C-BE32-E72D297353CC}">
                <c16:uniqueId val="{00000001-878F-488F-8AF6-05576D4B1D6D}"/>
              </c:ext>
            </c:extLst>
          </c:dPt>
          <c:dPt>
            <c:idx val="1"/>
            <c:bubble3D val="0"/>
            <c:spPr>
              <a:solidFill>
                <a:srgbClr val="00E13C"/>
              </a:solidFill>
              <a:ln w="19050">
                <a:solidFill>
                  <a:schemeClr val="lt1"/>
                </a:solidFill>
              </a:ln>
              <a:effectLst/>
            </c:spPr>
            <c:extLst>
              <c:ext xmlns:c16="http://schemas.microsoft.com/office/drawing/2014/chart" uri="{C3380CC4-5D6E-409C-BE32-E72D297353CC}">
                <c16:uniqueId val="{00000003-878F-488F-8AF6-05576D4B1D6D}"/>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i-FI"/>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Taul1!$A$2:$A$3</c:f>
              <c:numCache>
                <c:formatCode>General</c:formatCode>
                <c:ptCount val="2"/>
              </c:numCache>
            </c:numRef>
          </c:cat>
          <c:val>
            <c:numRef>
              <c:f>Taul1!$B$2:$B$3</c:f>
              <c:numCache>
                <c:formatCode>0%</c:formatCode>
                <c:ptCount val="2"/>
                <c:pt idx="0">
                  <c:v>0.59</c:v>
                </c:pt>
                <c:pt idx="1">
                  <c:v>0.41</c:v>
                </c:pt>
              </c:numCache>
            </c:numRef>
          </c:val>
          <c:extLst>
            <c:ext xmlns:c16="http://schemas.microsoft.com/office/drawing/2014/chart" uri="{C3380CC4-5D6E-409C-BE32-E72D297353CC}">
              <c16:uniqueId val="{00000004-878F-488F-8AF6-05576D4B1D6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208514804647528"/>
          <c:y val="2.3025861033489484E-2"/>
          <c:w val="0.51131165149447799"/>
          <c:h val="0.77142934845425315"/>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Taul1!$A$1:$A$3</c:f>
              <c:strCache>
                <c:ptCount val="3"/>
                <c:pt idx="0">
                  <c:v>Päihteiden liikakäyttö</c:v>
                </c:pt>
                <c:pt idx="1">
                  <c:v>Masennus tai ahdistus</c:v>
                </c:pt>
                <c:pt idx="2">
                  <c:v>Uupumus</c:v>
                </c:pt>
              </c:strCache>
            </c:strRef>
          </c:cat>
          <c:val>
            <c:numRef>
              <c:f>Taul1!$B$1:$B$3</c:f>
              <c:numCache>
                <c:formatCode>0%</c:formatCode>
                <c:ptCount val="3"/>
                <c:pt idx="0">
                  <c:v>0.16</c:v>
                </c:pt>
                <c:pt idx="1">
                  <c:v>0.38</c:v>
                </c:pt>
                <c:pt idx="2">
                  <c:v>0.41</c:v>
                </c:pt>
              </c:numCache>
            </c:numRef>
          </c:val>
          <c:extLst>
            <c:ext xmlns:c16="http://schemas.microsoft.com/office/drawing/2014/chart" uri="{C3380CC4-5D6E-409C-BE32-E72D297353CC}">
              <c16:uniqueId val="{00000000-2A77-4598-A66D-7B09106D68A7}"/>
            </c:ext>
          </c:extLst>
        </c:ser>
        <c:dLbls>
          <c:dLblPos val="inEnd"/>
          <c:showLegendKey val="0"/>
          <c:showVal val="1"/>
          <c:showCatName val="0"/>
          <c:showSerName val="0"/>
          <c:showPercent val="0"/>
          <c:showBubbleSize val="0"/>
        </c:dLbls>
        <c:gapWidth val="182"/>
        <c:axId val="250736336"/>
        <c:axId val="250737120"/>
      </c:barChart>
      <c:catAx>
        <c:axId val="250736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2"/>
                </a:solidFill>
                <a:latin typeface="+mn-lt"/>
                <a:ea typeface="+mn-ea"/>
                <a:cs typeface="+mn-cs"/>
              </a:defRPr>
            </a:pPr>
            <a:endParaRPr lang="fi-FI"/>
          </a:p>
        </c:txPr>
        <c:crossAx val="250737120"/>
        <c:crosses val="autoZero"/>
        <c:auto val="1"/>
        <c:lblAlgn val="ctr"/>
        <c:lblOffset val="100"/>
        <c:noMultiLvlLbl val="0"/>
      </c:catAx>
      <c:valAx>
        <c:axId val="250737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250736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87D75C-0876-40DB-9632-3F0F059DABF8}" type="doc">
      <dgm:prSet loTypeId="urn:microsoft.com/office/officeart/2005/8/layout/hList7" loCatId="list" qsTypeId="urn:microsoft.com/office/officeart/2005/8/quickstyle/simple1" qsCatId="simple" csTypeId="urn:microsoft.com/office/officeart/2005/8/colors/accent1_2" csCatId="accent1" phldr="1"/>
      <dgm:spPr/>
    </dgm:pt>
    <dgm:pt modelId="{EB468132-DE0B-4964-A55D-E9503D4F9FF6}">
      <dgm:prSet phldrT="[Teksti]" custT="1"/>
      <dgm:spPr>
        <a:solidFill>
          <a:schemeClr val="tx1">
            <a:lumMod val="50000"/>
            <a:lumOff val="50000"/>
          </a:schemeClr>
        </a:solidFill>
      </dgm:spPr>
      <dgm:t>
        <a:bodyPr/>
        <a:lstStyle/>
        <a:p>
          <a:r>
            <a:rPr lang="fi-FI" sz="1800" dirty="0" smtClean="0"/>
            <a:t>pelkäisi muiden suhtautumista itseensä, jos ottaisi huolet puheeksi tai hakisi apua</a:t>
          </a:r>
          <a:endParaRPr lang="fi-FI" sz="1800" dirty="0"/>
        </a:p>
      </dgm:t>
    </dgm:pt>
    <dgm:pt modelId="{62B92424-41F0-404B-9C2F-BBFD3A2961D7}" type="parTrans" cxnId="{688C6A4A-A9EF-4E3E-B5CF-455A25C118C8}">
      <dgm:prSet/>
      <dgm:spPr/>
      <dgm:t>
        <a:bodyPr/>
        <a:lstStyle/>
        <a:p>
          <a:endParaRPr lang="fi-FI"/>
        </a:p>
      </dgm:t>
    </dgm:pt>
    <dgm:pt modelId="{8880EBC6-4353-4022-AB13-82CF75D7BF1A}" type="sibTrans" cxnId="{688C6A4A-A9EF-4E3E-B5CF-455A25C118C8}">
      <dgm:prSet/>
      <dgm:spPr/>
      <dgm:t>
        <a:bodyPr/>
        <a:lstStyle/>
        <a:p>
          <a:endParaRPr lang="fi-FI"/>
        </a:p>
      </dgm:t>
    </dgm:pt>
    <dgm:pt modelId="{AC7AE1CB-0983-45CB-96A7-4085746B394B}">
      <dgm:prSet phldrT="[Teksti]" custT="1"/>
      <dgm:spPr>
        <a:solidFill>
          <a:schemeClr val="tx1">
            <a:lumMod val="50000"/>
            <a:lumOff val="50000"/>
          </a:schemeClr>
        </a:solidFill>
      </dgm:spPr>
      <dgm:t>
        <a:bodyPr anchor="t"/>
        <a:lstStyle/>
        <a:p>
          <a:r>
            <a:rPr lang="fi-FI" sz="1800" dirty="0" smtClean="0"/>
            <a:t>kokee mielenterveydestä puhumisen tai avun hakemisen häpeälliseksi</a:t>
          </a:r>
        </a:p>
      </dgm:t>
    </dgm:pt>
    <dgm:pt modelId="{6F500FB1-3DF5-46A5-96FB-9FB39FEB30A7}" type="parTrans" cxnId="{5AEF2173-D393-4F81-ABC9-594E9E5D5565}">
      <dgm:prSet/>
      <dgm:spPr/>
      <dgm:t>
        <a:bodyPr/>
        <a:lstStyle/>
        <a:p>
          <a:endParaRPr lang="fi-FI"/>
        </a:p>
      </dgm:t>
    </dgm:pt>
    <dgm:pt modelId="{2E4537F9-8E86-4894-B426-41E807A34715}" type="sibTrans" cxnId="{5AEF2173-D393-4F81-ABC9-594E9E5D5565}">
      <dgm:prSet/>
      <dgm:spPr/>
      <dgm:t>
        <a:bodyPr/>
        <a:lstStyle/>
        <a:p>
          <a:endParaRPr lang="fi-FI"/>
        </a:p>
      </dgm:t>
    </dgm:pt>
    <dgm:pt modelId="{398B7302-5EFB-4426-88D8-043C63308D9B}">
      <dgm:prSet phldrT="[Teksti]" custT="1"/>
      <dgm:spPr>
        <a:solidFill>
          <a:schemeClr val="tx1">
            <a:lumMod val="50000"/>
            <a:lumOff val="50000"/>
          </a:schemeClr>
        </a:solidFill>
      </dgm:spPr>
      <dgm:t>
        <a:bodyPr anchor="t"/>
        <a:lstStyle/>
        <a:p>
          <a:r>
            <a:rPr lang="fi-FI" sz="1800" dirty="0" smtClean="0"/>
            <a:t>ei tiedä riittävästi mielenterveyteen liittyvistä asioista</a:t>
          </a:r>
          <a:endParaRPr lang="fi-FI" sz="1800" dirty="0"/>
        </a:p>
      </dgm:t>
    </dgm:pt>
    <dgm:pt modelId="{F0C32187-EBA2-4B00-BC0A-BC1C9A31F251}" type="parTrans" cxnId="{7C3FCA21-05E0-4098-97B4-5AD2EBADEEB2}">
      <dgm:prSet/>
      <dgm:spPr/>
      <dgm:t>
        <a:bodyPr/>
        <a:lstStyle/>
        <a:p>
          <a:endParaRPr lang="fi-FI"/>
        </a:p>
      </dgm:t>
    </dgm:pt>
    <dgm:pt modelId="{9E24E23E-966F-4832-8750-DFAAAEA5FDE0}" type="sibTrans" cxnId="{7C3FCA21-05E0-4098-97B4-5AD2EBADEEB2}">
      <dgm:prSet/>
      <dgm:spPr/>
      <dgm:t>
        <a:bodyPr/>
        <a:lstStyle/>
        <a:p>
          <a:endParaRPr lang="fi-FI"/>
        </a:p>
      </dgm:t>
    </dgm:pt>
    <dgm:pt modelId="{D6672627-E1B2-445E-AA95-9C4793297E6F}" type="pres">
      <dgm:prSet presAssocID="{8787D75C-0876-40DB-9632-3F0F059DABF8}" presName="Name0" presStyleCnt="0">
        <dgm:presLayoutVars>
          <dgm:dir/>
          <dgm:resizeHandles val="exact"/>
        </dgm:presLayoutVars>
      </dgm:prSet>
      <dgm:spPr/>
    </dgm:pt>
    <dgm:pt modelId="{04B90736-15E8-43DE-966D-4156AF11E196}" type="pres">
      <dgm:prSet presAssocID="{8787D75C-0876-40DB-9632-3F0F059DABF8}" presName="fgShape" presStyleLbl="fgShp" presStyleIdx="0" presStyleCnt="1"/>
      <dgm:spPr>
        <a:noFill/>
        <a:ln>
          <a:noFill/>
        </a:ln>
      </dgm:spPr>
    </dgm:pt>
    <dgm:pt modelId="{1E6ECD72-C619-4670-9C8A-CCB9683805EA}" type="pres">
      <dgm:prSet presAssocID="{8787D75C-0876-40DB-9632-3F0F059DABF8}" presName="linComp" presStyleCnt="0"/>
      <dgm:spPr/>
    </dgm:pt>
    <dgm:pt modelId="{2CDE62BC-D48E-46D7-BBB5-86422AC7B63C}" type="pres">
      <dgm:prSet presAssocID="{EB468132-DE0B-4964-A55D-E9503D4F9FF6}" presName="compNode" presStyleCnt="0"/>
      <dgm:spPr/>
    </dgm:pt>
    <dgm:pt modelId="{19102789-4236-4C82-B57E-D1D0373E500A}" type="pres">
      <dgm:prSet presAssocID="{EB468132-DE0B-4964-A55D-E9503D4F9FF6}" presName="bkgdShape" presStyleLbl="node1" presStyleIdx="0" presStyleCnt="3" custLinFactNeighborY="-10521"/>
      <dgm:spPr/>
      <dgm:t>
        <a:bodyPr/>
        <a:lstStyle/>
        <a:p>
          <a:endParaRPr lang="fi-FI"/>
        </a:p>
      </dgm:t>
    </dgm:pt>
    <dgm:pt modelId="{D71816F4-E45E-438C-9A51-BB44B5F6E887}" type="pres">
      <dgm:prSet presAssocID="{EB468132-DE0B-4964-A55D-E9503D4F9FF6}" presName="nodeTx" presStyleLbl="node1" presStyleIdx="0" presStyleCnt="3">
        <dgm:presLayoutVars>
          <dgm:bulletEnabled val="1"/>
        </dgm:presLayoutVars>
      </dgm:prSet>
      <dgm:spPr/>
      <dgm:t>
        <a:bodyPr/>
        <a:lstStyle/>
        <a:p>
          <a:endParaRPr lang="fi-FI"/>
        </a:p>
      </dgm:t>
    </dgm:pt>
    <dgm:pt modelId="{A5160ACA-A8EE-4A1C-BE50-1C6A5AE39472}" type="pres">
      <dgm:prSet presAssocID="{EB468132-DE0B-4964-A55D-E9503D4F9FF6}" presName="invisiNode" presStyleLbl="node1" presStyleIdx="0" presStyleCnt="3"/>
      <dgm:spPr/>
    </dgm:pt>
    <dgm:pt modelId="{2DB288B6-4C61-4D4B-8EF1-2B173CCF3B7D}" type="pres">
      <dgm:prSet presAssocID="{EB468132-DE0B-4964-A55D-E9503D4F9FF6}" presName="imagNode" presStyleLbl="fgImgPlace1" presStyleIdx="0" presStyleCnt="3"/>
      <dgm:spPr>
        <a:noFill/>
        <a:ln>
          <a:noFill/>
        </a:ln>
      </dgm:spPr>
    </dgm:pt>
    <dgm:pt modelId="{BEDA214A-5D84-49F0-A6A6-D89F4399212E}" type="pres">
      <dgm:prSet presAssocID="{8880EBC6-4353-4022-AB13-82CF75D7BF1A}" presName="sibTrans" presStyleLbl="sibTrans2D1" presStyleIdx="0" presStyleCnt="0"/>
      <dgm:spPr/>
      <dgm:t>
        <a:bodyPr/>
        <a:lstStyle/>
        <a:p>
          <a:endParaRPr lang="fi-FI"/>
        </a:p>
      </dgm:t>
    </dgm:pt>
    <dgm:pt modelId="{423BC768-098B-4BC7-BEEB-E3DF70C6990A}" type="pres">
      <dgm:prSet presAssocID="{AC7AE1CB-0983-45CB-96A7-4085746B394B}" presName="compNode" presStyleCnt="0"/>
      <dgm:spPr/>
    </dgm:pt>
    <dgm:pt modelId="{A3F2EDD1-AE98-4329-BE4E-F59F04E090D7}" type="pres">
      <dgm:prSet presAssocID="{AC7AE1CB-0983-45CB-96A7-4085746B394B}" presName="bkgdShape" presStyleLbl="node1" presStyleIdx="1" presStyleCnt="3" custLinFactNeighborY="-10521"/>
      <dgm:spPr/>
      <dgm:t>
        <a:bodyPr/>
        <a:lstStyle/>
        <a:p>
          <a:endParaRPr lang="fi-FI"/>
        </a:p>
      </dgm:t>
    </dgm:pt>
    <dgm:pt modelId="{BD68E7C2-BEBF-432A-886D-4D77974E88D7}" type="pres">
      <dgm:prSet presAssocID="{AC7AE1CB-0983-45CB-96A7-4085746B394B}" presName="nodeTx" presStyleLbl="node1" presStyleIdx="1" presStyleCnt="3">
        <dgm:presLayoutVars>
          <dgm:bulletEnabled val="1"/>
        </dgm:presLayoutVars>
      </dgm:prSet>
      <dgm:spPr/>
      <dgm:t>
        <a:bodyPr/>
        <a:lstStyle/>
        <a:p>
          <a:endParaRPr lang="fi-FI"/>
        </a:p>
      </dgm:t>
    </dgm:pt>
    <dgm:pt modelId="{F2F19F8E-D0FF-4818-8BA9-2591D42E8801}" type="pres">
      <dgm:prSet presAssocID="{AC7AE1CB-0983-45CB-96A7-4085746B394B}" presName="invisiNode" presStyleLbl="node1" presStyleIdx="1" presStyleCnt="3"/>
      <dgm:spPr/>
    </dgm:pt>
    <dgm:pt modelId="{BD6EA7E4-D5AA-42FA-B7ED-EF46D8623CBD}" type="pres">
      <dgm:prSet presAssocID="{AC7AE1CB-0983-45CB-96A7-4085746B394B}" presName="imagNode" presStyleLbl="fgImgPlace1" presStyleIdx="1" presStyleCnt="3"/>
      <dgm:spPr>
        <a:noFill/>
        <a:ln>
          <a:noFill/>
        </a:ln>
      </dgm:spPr>
    </dgm:pt>
    <dgm:pt modelId="{FFF5A5EE-DC67-4071-A667-C5F290926976}" type="pres">
      <dgm:prSet presAssocID="{2E4537F9-8E86-4894-B426-41E807A34715}" presName="sibTrans" presStyleLbl="sibTrans2D1" presStyleIdx="0" presStyleCnt="0"/>
      <dgm:spPr/>
      <dgm:t>
        <a:bodyPr/>
        <a:lstStyle/>
        <a:p>
          <a:endParaRPr lang="fi-FI"/>
        </a:p>
      </dgm:t>
    </dgm:pt>
    <dgm:pt modelId="{B6525D0D-88B1-41EB-B1B7-7F346B13F924}" type="pres">
      <dgm:prSet presAssocID="{398B7302-5EFB-4426-88D8-043C63308D9B}" presName="compNode" presStyleCnt="0"/>
      <dgm:spPr/>
    </dgm:pt>
    <dgm:pt modelId="{F276CB0D-1C42-43A0-A7DB-5D92DFB8FA46}" type="pres">
      <dgm:prSet presAssocID="{398B7302-5EFB-4426-88D8-043C63308D9B}" presName="bkgdShape" presStyleLbl="node1" presStyleIdx="2" presStyleCnt="3" custLinFactNeighborY="-10521"/>
      <dgm:spPr/>
      <dgm:t>
        <a:bodyPr/>
        <a:lstStyle/>
        <a:p>
          <a:endParaRPr lang="fi-FI"/>
        </a:p>
      </dgm:t>
    </dgm:pt>
    <dgm:pt modelId="{2680E7AC-2101-4886-9734-7E05D2E0531A}" type="pres">
      <dgm:prSet presAssocID="{398B7302-5EFB-4426-88D8-043C63308D9B}" presName="nodeTx" presStyleLbl="node1" presStyleIdx="2" presStyleCnt="3">
        <dgm:presLayoutVars>
          <dgm:bulletEnabled val="1"/>
        </dgm:presLayoutVars>
      </dgm:prSet>
      <dgm:spPr/>
      <dgm:t>
        <a:bodyPr/>
        <a:lstStyle/>
        <a:p>
          <a:endParaRPr lang="fi-FI"/>
        </a:p>
      </dgm:t>
    </dgm:pt>
    <dgm:pt modelId="{50B71A7A-49AD-41F2-9BF0-85D2596D778C}" type="pres">
      <dgm:prSet presAssocID="{398B7302-5EFB-4426-88D8-043C63308D9B}" presName="invisiNode" presStyleLbl="node1" presStyleIdx="2" presStyleCnt="3"/>
      <dgm:spPr/>
    </dgm:pt>
    <dgm:pt modelId="{4918C285-C917-4A00-8BBC-F281C5A123E8}" type="pres">
      <dgm:prSet presAssocID="{398B7302-5EFB-4426-88D8-043C63308D9B}" presName="imagNode" presStyleLbl="fgImgPlace1" presStyleIdx="2" presStyleCnt="3"/>
      <dgm:spPr>
        <a:noFill/>
        <a:ln>
          <a:noFill/>
        </a:ln>
      </dgm:spPr>
    </dgm:pt>
  </dgm:ptLst>
  <dgm:cxnLst>
    <dgm:cxn modelId="{70ED5751-9C82-4543-8EF3-BB60F0704EA0}" type="presOf" srcId="{AC7AE1CB-0983-45CB-96A7-4085746B394B}" destId="{A3F2EDD1-AE98-4329-BE4E-F59F04E090D7}" srcOrd="0" destOrd="0" presId="urn:microsoft.com/office/officeart/2005/8/layout/hList7"/>
    <dgm:cxn modelId="{7C3FCA21-05E0-4098-97B4-5AD2EBADEEB2}" srcId="{8787D75C-0876-40DB-9632-3F0F059DABF8}" destId="{398B7302-5EFB-4426-88D8-043C63308D9B}" srcOrd="2" destOrd="0" parTransId="{F0C32187-EBA2-4B00-BC0A-BC1C9A31F251}" sibTransId="{9E24E23E-966F-4832-8750-DFAAAEA5FDE0}"/>
    <dgm:cxn modelId="{CCA86DF6-6F64-4A2A-86AC-12DB07538D40}" type="presOf" srcId="{EB468132-DE0B-4964-A55D-E9503D4F9FF6}" destId="{19102789-4236-4C82-B57E-D1D0373E500A}" srcOrd="0" destOrd="0" presId="urn:microsoft.com/office/officeart/2005/8/layout/hList7"/>
    <dgm:cxn modelId="{688C6A4A-A9EF-4E3E-B5CF-455A25C118C8}" srcId="{8787D75C-0876-40DB-9632-3F0F059DABF8}" destId="{EB468132-DE0B-4964-A55D-E9503D4F9FF6}" srcOrd="0" destOrd="0" parTransId="{62B92424-41F0-404B-9C2F-BBFD3A2961D7}" sibTransId="{8880EBC6-4353-4022-AB13-82CF75D7BF1A}"/>
    <dgm:cxn modelId="{0FB60470-91A9-4735-9498-2D70C22D2BDD}" type="presOf" srcId="{AC7AE1CB-0983-45CB-96A7-4085746B394B}" destId="{BD68E7C2-BEBF-432A-886D-4D77974E88D7}" srcOrd="1" destOrd="0" presId="urn:microsoft.com/office/officeart/2005/8/layout/hList7"/>
    <dgm:cxn modelId="{81DE9A59-8BE4-4636-8FBF-22E8AB15A649}" type="presOf" srcId="{8880EBC6-4353-4022-AB13-82CF75D7BF1A}" destId="{BEDA214A-5D84-49F0-A6A6-D89F4399212E}" srcOrd="0" destOrd="0" presId="urn:microsoft.com/office/officeart/2005/8/layout/hList7"/>
    <dgm:cxn modelId="{5AEF2173-D393-4F81-ABC9-594E9E5D5565}" srcId="{8787D75C-0876-40DB-9632-3F0F059DABF8}" destId="{AC7AE1CB-0983-45CB-96A7-4085746B394B}" srcOrd="1" destOrd="0" parTransId="{6F500FB1-3DF5-46A5-96FB-9FB39FEB30A7}" sibTransId="{2E4537F9-8E86-4894-B426-41E807A34715}"/>
    <dgm:cxn modelId="{B7CE0AD7-367C-4F76-852A-BB586558EBF1}" type="presOf" srcId="{8787D75C-0876-40DB-9632-3F0F059DABF8}" destId="{D6672627-E1B2-445E-AA95-9C4793297E6F}" srcOrd="0" destOrd="0" presId="urn:microsoft.com/office/officeart/2005/8/layout/hList7"/>
    <dgm:cxn modelId="{8F233975-FA95-4909-890E-8CB6D61D58A9}" type="presOf" srcId="{EB468132-DE0B-4964-A55D-E9503D4F9FF6}" destId="{D71816F4-E45E-438C-9A51-BB44B5F6E887}" srcOrd="1" destOrd="0" presId="urn:microsoft.com/office/officeart/2005/8/layout/hList7"/>
    <dgm:cxn modelId="{0C89BA7C-999C-4812-B4D5-D94453F8B9B4}" type="presOf" srcId="{398B7302-5EFB-4426-88D8-043C63308D9B}" destId="{F276CB0D-1C42-43A0-A7DB-5D92DFB8FA46}" srcOrd="0" destOrd="0" presId="urn:microsoft.com/office/officeart/2005/8/layout/hList7"/>
    <dgm:cxn modelId="{236D2B0B-AD25-4B06-951B-B24491B83E66}" type="presOf" srcId="{398B7302-5EFB-4426-88D8-043C63308D9B}" destId="{2680E7AC-2101-4886-9734-7E05D2E0531A}" srcOrd="1" destOrd="0" presId="urn:microsoft.com/office/officeart/2005/8/layout/hList7"/>
    <dgm:cxn modelId="{B70FE910-D732-4FDA-A9AC-41585E791AC1}" type="presOf" srcId="{2E4537F9-8E86-4894-B426-41E807A34715}" destId="{FFF5A5EE-DC67-4071-A667-C5F290926976}" srcOrd="0" destOrd="0" presId="urn:microsoft.com/office/officeart/2005/8/layout/hList7"/>
    <dgm:cxn modelId="{B994DD4A-FAD4-4D6A-BEEA-F4C9DFCDAF44}" type="presParOf" srcId="{D6672627-E1B2-445E-AA95-9C4793297E6F}" destId="{04B90736-15E8-43DE-966D-4156AF11E196}" srcOrd="0" destOrd="0" presId="urn:microsoft.com/office/officeart/2005/8/layout/hList7"/>
    <dgm:cxn modelId="{055D4EB0-17CE-427B-8CA6-258CC76B095C}" type="presParOf" srcId="{D6672627-E1B2-445E-AA95-9C4793297E6F}" destId="{1E6ECD72-C619-4670-9C8A-CCB9683805EA}" srcOrd="1" destOrd="0" presId="urn:microsoft.com/office/officeart/2005/8/layout/hList7"/>
    <dgm:cxn modelId="{230EB693-5E22-41D1-A78F-EF385CBF3138}" type="presParOf" srcId="{1E6ECD72-C619-4670-9C8A-CCB9683805EA}" destId="{2CDE62BC-D48E-46D7-BBB5-86422AC7B63C}" srcOrd="0" destOrd="0" presId="urn:microsoft.com/office/officeart/2005/8/layout/hList7"/>
    <dgm:cxn modelId="{77171EFB-BB0E-40E9-857A-0406062E5D5F}" type="presParOf" srcId="{2CDE62BC-D48E-46D7-BBB5-86422AC7B63C}" destId="{19102789-4236-4C82-B57E-D1D0373E500A}" srcOrd="0" destOrd="0" presId="urn:microsoft.com/office/officeart/2005/8/layout/hList7"/>
    <dgm:cxn modelId="{173FF7D6-AAB5-45DD-8B49-8D7FD47BFD61}" type="presParOf" srcId="{2CDE62BC-D48E-46D7-BBB5-86422AC7B63C}" destId="{D71816F4-E45E-438C-9A51-BB44B5F6E887}" srcOrd="1" destOrd="0" presId="urn:microsoft.com/office/officeart/2005/8/layout/hList7"/>
    <dgm:cxn modelId="{69FC9305-77C6-4BAE-8457-0E493E0D2DFF}" type="presParOf" srcId="{2CDE62BC-D48E-46D7-BBB5-86422AC7B63C}" destId="{A5160ACA-A8EE-4A1C-BE50-1C6A5AE39472}" srcOrd="2" destOrd="0" presId="urn:microsoft.com/office/officeart/2005/8/layout/hList7"/>
    <dgm:cxn modelId="{A32AFC82-514F-4189-A269-DD0C86661A78}" type="presParOf" srcId="{2CDE62BC-D48E-46D7-BBB5-86422AC7B63C}" destId="{2DB288B6-4C61-4D4B-8EF1-2B173CCF3B7D}" srcOrd="3" destOrd="0" presId="urn:microsoft.com/office/officeart/2005/8/layout/hList7"/>
    <dgm:cxn modelId="{53CD0176-6C81-4C74-A11F-D17DB9F46EA3}" type="presParOf" srcId="{1E6ECD72-C619-4670-9C8A-CCB9683805EA}" destId="{BEDA214A-5D84-49F0-A6A6-D89F4399212E}" srcOrd="1" destOrd="0" presId="urn:microsoft.com/office/officeart/2005/8/layout/hList7"/>
    <dgm:cxn modelId="{7BF825E9-09E1-4297-A4B4-03E9618B1A2D}" type="presParOf" srcId="{1E6ECD72-C619-4670-9C8A-CCB9683805EA}" destId="{423BC768-098B-4BC7-BEEB-E3DF70C6990A}" srcOrd="2" destOrd="0" presId="urn:microsoft.com/office/officeart/2005/8/layout/hList7"/>
    <dgm:cxn modelId="{383565E7-9E75-4569-ADDE-9DA420F85F93}" type="presParOf" srcId="{423BC768-098B-4BC7-BEEB-E3DF70C6990A}" destId="{A3F2EDD1-AE98-4329-BE4E-F59F04E090D7}" srcOrd="0" destOrd="0" presId="urn:microsoft.com/office/officeart/2005/8/layout/hList7"/>
    <dgm:cxn modelId="{1E9D1854-D5E9-407B-9DAE-B9BAD4B67BDC}" type="presParOf" srcId="{423BC768-098B-4BC7-BEEB-E3DF70C6990A}" destId="{BD68E7C2-BEBF-432A-886D-4D77974E88D7}" srcOrd="1" destOrd="0" presId="urn:microsoft.com/office/officeart/2005/8/layout/hList7"/>
    <dgm:cxn modelId="{0C7A6428-991C-4290-8D58-176BE3163ADE}" type="presParOf" srcId="{423BC768-098B-4BC7-BEEB-E3DF70C6990A}" destId="{F2F19F8E-D0FF-4818-8BA9-2591D42E8801}" srcOrd="2" destOrd="0" presId="urn:microsoft.com/office/officeart/2005/8/layout/hList7"/>
    <dgm:cxn modelId="{C4DC055C-D255-425D-A234-2FF31BAD1C42}" type="presParOf" srcId="{423BC768-098B-4BC7-BEEB-E3DF70C6990A}" destId="{BD6EA7E4-D5AA-42FA-B7ED-EF46D8623CBD}" srcOrd="3" destOrd="0" presId="urn:microsoft.com/office/officeart/2005/8/layout/hList7"/>
    <dgm:cxn modelId="{C71C1F78-AAA8-45DC-8628-30081BF1E994}" type="presParOf" srcId="{1E6ECD72-C619-4670-9C8A-CCB9683805EA}" destId="{FFF5A5EE-DC67-4071-A667-C5F290926976}" srcOrd="3" destOrd="0" presId="urn:microsoft.com/office/officeart/2005/8/layout/hList7"/>
    <dgm:cxn modelId="{26EAAE55-569B-4328-B873-1F75BB40408E}" type="presParOf" srcId="{1E6ECD72-C619-4670-9C8A-CCB9683805EA}" destId="{B6525D0D-88B1-41EB-B1B7-7F346B13F924}" srcOrd="4" destOrd="0" presId="urn:microsoft.com/office/officeart/2005/8/layout/hList7"/>
    <dgm:cxn modelId="{EA38D9DA-6E96-4569-915F-904395E723A7}" type="presParOf" srcId="{B6525D0D-88B1-41EB-B1B7-7F346B13F924}" destId="{F276CB0D-1C42-43A0-A7DB-5D92DFB8FA46}" srcOrd="0" destOrd="0" presId="urn:microsoft.com/office/officeart/2005/8/layout/hList7"/>
    <dgm:cxn modelId="{6ED93713-9984-4171-9C31-8E522AC2B769}" type="presParOf" srcId="{B6525D0D-88B1-41EB-B1B7-7F346B13F924}" destId="{2680E7AC-2101-4886-9734-7E05D2E0531A}" srcOrd="1" destOrd="0" presId="urn:microsoft.com/office/officeart/2005/8/layout/hList7"/>
    <dgm:cxn modelId="{679E6CBB-C8BB-4923-949A-DB33886C4268}" type="presParOf" srcId="{B6525D0D-88B1-41EB-B1B7-7F346B13F924}" destId="{50B71A7A-49AD-41F2-9BF0-85D2596D778C}" srcOrd="2" destOrd="0" presId="urn:microsoft.com/office/officeart/2005/8/layout/hList7"/>
    <dgm:cxn modelId="{C21E8CBE-DA44-44A0-90E2-762B0F1D3CBD}" type="presParOf" srcId="{B6525D0D-88B1-41EB-B1B7-7F346B13F924}" destId="{4918C285-C917-4A00-8BBC-F281C5A123E8}"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EC4BDA-55A4-445C-92A8-4227E1C36DBE}"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fi-FI"/>
        </a:p>
      </dgm:t>
    </dgm:pt>
    <dgm:pt modelId="{B2BD8C06-915C-4721-8C8F-1D6758B00502}">
      <dgm:prSet phldrT="[Teksti]" custT="1"/>
      <dgm:spPr>
        <a:solidFill>
          <a:schemeClr val="bg1"/>
        </a:solidFill>
        <a:ln>
          <a:solidFill>
            <a:schemeClr val="bg2"/>
          </a:solidFill>
        </a:ln>
      </dgm:spPr>
      <dgm:t>
        <a:bodyPr lIns="36000" anchor="ctr" anchorCtr="0"/>
        <a:lstStyle/>
        <a:p>
          <a:pPr algn="l"/>
          <a:r>
            <a:rPr lang="fi-FI" sz="1100" b="1" dirty="0" smtClean="0">
              <a:solidFill>
                <a:srgbClr val="696E72"/>
              </a:solidFill>
            </a:rPr>
            <a:t>Moduuli A: Mielenterveyden perustat työelämässä</a:t>
          </a:r>
        </a:p>
        <a:p>
          <a:pPr algn="l"/>
          <a:r>
            <a:rPr lang="fi-FI" sz="1100" b="0" dirty="0" smtClean="0">
              <a:solidFill>
                <a:srgbClr val="696E72"/>
              </a:solidFill>
            </a:rPr>
            <a:t>(3,5h, myös erillisenä tuotteena tarjottava koulutus, aina pohjakoulutus muihin moduuleihin)</a:t>
          </a:r>
        </a:p>
      </dgm:t>
    </dgm:pt>
    <dgm:pt modelId="{C97B8C65-EDBD-430D-A530-3F97BA44D9C0}" type="parTrans" cxnId="{41CF61D9-1FAA-4AB1-815B-9B7E19C20004}">
      <dgm:prSet/>
      <dgm:spPr/>
      <dgm:t>
        <a:bodyPr/>
        <a:lstStyle/>
        <a:p>
          <a:endParaRPr lang="fi-FI"/>
        </a:p>
      </dgm:t>
    </dgm:pt>
    <dgm:pt modelId="{87868DE2-6325-4505-949C-B63EBF44E05C}" type="sibTrans" cxnId="{41CF61D9-1FAA-4AB1-815B-9B7E19C20004}">
      <dgm:prSet/>
      <dgm:spPr/>
      <dgm:t>
        <a:bodyPr/>
        <a:lstStyle/>
        <a:p>
          <a:endParaRPr lang="fi-FI"/>
        </a:p>
      </dgm:t>
    </dgm:pt>
    <dgm:pt modelId="{AD4E3EA1-C096-4E07-873A-7F62BC55F78E}">
      <dgm:prSet phldrT="[Teksti]" custT="1"/>
      <dgm:spPr>
        <a:solidFill>
          <a:srgbClr val="F0F0F1"/>
        </a:solidFill>
        <a:ln>
          <a:solidFill>
            <a:schemeClr val="bg2"/>
          </a:solidFill>
        </a:ln>
      </dgm:spPr>
      <dgm:t>
        <a:bodyPr anchor="ctr" anchorCtr="0"/>
        <a:lstStyle/>
        <a:p>
          <a:pPr algn="l"/>
          <a:r>
            <a:rPr lang="fi-FI" sz="1100" b="1" dirty="0" smtClean="0">
              <a:solidFill>
                <a:srgbClr val="696E72"/>
              </a:solidFill>
            </a:rPr>
            <a:t>Moduuli B: Tunteet ja vuorovaikutus työyhteisössä</a:t>
          </a:r>
        </a:p>
        <a:p>
          <a:pPr algn="l"/>
          <a:r>
            <a:rPr lang="fi-FI" sz="1100" b="0" dirty="0" smtClean="0">
              <a:solidFill>
                <a:srgbClr val="696E72"/>
              </a:solidFill>
            </a:rPr>
            <a:t>(3,5h)</a:t>
          </a:r>
          <a:endParaRPr lang="fi-FI" sz="1100" b="0" dirty="0">
            <a:solidFill>
              <a:srgbClr val="696E72"/>
            </a:solidFill>
          </a:endParaRPr>
        </a:p>
      </dgm:t>
    </dgm:pt>
    <dgm:pt modelId="{AE188C76-564A-4641-AF5E-FB19CC2ECBCA}" type="parTrans" cxnId="{04A589EB-354A-413D-A9FF-B34506BDE395}">
      <dgm:prSet/>
      <dgm:spPr/>
      <dgm:t>
        <a:bodyPr/>
        <a:lstStyle/>
        <a:p>
          <a:endParaRPr lang="fi-FI"/>
        </a:p>
      </dgm:t>
    </dgm:pt>
    <dgm:pt modelId="{94510635-2F09-4B6D-9450-CF79CE996B95}" type="sibTrans" cxnId="{04A589EB-354A-413D-A9FF-B34506BDE395}">
      <dgm:prSet/>
      <dgm:spPr/>
      <dgm:t>
        <a:bodyPr/>
        <a:lstStyle/>
        <a:p>
          <a:endParaRPr lang="fi-FI"/>
        </a:p>
      </dgm:t>
    </dgm:pt>
    <dgm:pt modelId="{4D1ABE0E-F9A6-4830-8114-C51157A0225A}">
      <dgm:prSet phldrT="[Teksti]" custT="1"/>
      <dgm:spPr>
        <a:solidFill>
          <a:srgbClr val="F0F0F1"/>
        </a:solidFill>
        <a:ln>
          <a:solidFill>
            <a:schemeClr val="bg2"/>
          </a:solidFill>
        </a:ln>
      </dgm:spPr>
      <dgm:t>
        <a:bodyPr anchor="ctr" anchorCtr="0"/>
        <a:lstStyle/>
        <a:p>
          <a:pPr algn="l"/>
          <a:r>
            <a:rPr lang="fi-FI" sz="1100" b="1" dirty="0" smtClean="0">
              <a:solidFill>
                <a:srgbClr val="696E72"/>
              </a:solidFill>
            </a:rPr>
            <a:t>Moduuli C: Muutokset, kriisit ja selviytyminen</a:t>
          </a:r>
        </a:p>
        <a:p>
          <a:pPr algn="l"/>
          <a:r>
            <a:rPr lang="fi-FI" sz="1100" b="0" dirty="0" smtClean="0">
              <a:solidFill>
                <a:srgbClr val="696E72"/>
              </a:solidFill>
            </a:rPr>
            <a:t>(3,5h)</a:t>
          </a:r>
          <a:endParaRPr lang="fi-FI" sz="1100" b="0" dirty="0">
            <a:solidFill>
              <a:srgbClr val="696E72"/>
            </a:solidFill>
          </a:endParaRPr>
        </a:p>
      </dgm:t>
    </dgm:pt>
    <dgm:pt modelId="{38730D68-DF18-49D2-AB6C-55448FB6893E}" type="parTrans" cxnId="{2EC22FBC-31B9-4905-ADFA-7F9EDEBCE873}">
      <dgm:prSet/>
      <dgm:spPr/>
      <dgm:t>
        <a:bodyPr/>
        <a:lstStyle/>
        <a:p>
          <a:endParaRPr lang="fi-FI"/>
        </a:p>
      </dgm:t>
    </dgm:pt>
    <dgm:pt modelId="{41B89B9F-95FE-4D45-9532-3EFBBE0CC873}" type="sibTrans" cxnId="{2EC22FBC-31B9-4905-ADFA-7F9EDEBCE873}">
      <dgm:prSet/>
      <dgm:spPr/>
      <dgm:t>
        <a:bodyPr/>
        <a:lstStyle/>
        <a:p>
          <a:endParaRPr lang="fi-FI"/>
        </a:p>
      </dgm:t>
    </dgm:pt>
    <dgm:pt modelId="{B1DAE856-9735-46AF-841E-7220D9E42302}">
      <dgm:prSet phldrT="[Teksti]" custT="1"/>
      <dgm:spPr>
        <a:solidFill>
          <a:srgbClr val="F0F0F1"/>
        </a:solidFill>
        <a:ln>
          <a:solidFill>
            <a:schemeClr val="bg2"/>
          </a:solidFill>
        </a:ln>
      </dgm:spPr>
      <dgm:t>
        <a:bodyPr/>
        <a:lstStyle/>
        <a:p>
          <a:pPr algn="l"/>
          <a:r>
            <a:rPr lang="fi-FI" sz="1100" b="1" dirty="0" smtClean="0">
              <a:solidFill>
                <a:srgbClr val="696E72"/>
              </a:solidFill>
            </a:rPr>
            <a:t>Moduuli D: Työkyvyn voimavarat</a:t>
          </a:r>
        </a:p>
        <a:p>
          <a:pPr algn="l"/>
          <a:r>
            <a:rPr lang="fi-FI" sz="1100" b="0" dirty="0" smtClean="0">
              <a:solidFill>
                <a:srgbClr val="696E72"/>
              </a:solidFill>
            </a:rPr>
            <a:t>(3,5h)</a:t>
          </a:r>
          <a:endParaRPr lang="fi-FI" sz="1100" b="0" dirty="0">
            <a:solidFill>
              <a:srgbClr val="696E72"/>
            </a:solidFill>
          </a:endParaRPr>
        </a:p>
      </dgm:t>
    </dgm:pt>
    <dgm:pt modelId="{AB0DBB8C-784D-49CB-AF09-13171270A4BC}" type="parTrans" cxnId="{092F8732-E7F0-4237-B44D-77AD28DD6B4E}">
      <dgm:prSet/>
      <dgm:spPr/>
      <dgm:t>
        <a:bodyPr/>
        <a:lstStyle/>
        <a:p>
          <a:endParaRPr lang="fi-FI"/>
        </a:p>
      </dgm:t>
    </dgm:pt>
    <dgm:pt modelId="{BD4559FC-8AC3-4A7B-9A7A-B8FFC55D6D6C}" type="sibTrans" cxnId="{092F8732-E7F0-4237-B44D-77AD28DD6B4E}">
      <dgm:prSet/>
      <dgm:spPr/>
      <dgm:t>
        <a:bodyPr/>
        <a:lstStyle/>
        <a:p>
          <a:endParaRPr lang="fi-FI"/>
        </a:p>
      </dgm:t>
    </dgm:pt>
    <dgm:pt modelId="{CED0D583-1994-47CE-9C92-CEA85AF94D3F}">
      <dgm:prSet phldrT="[Teksti]" custT="1"/>
      <dgm:spPr>
        <a:solidFill>
          <a:srgbClr val="F0F0F1"/>
        </a:solidFill>
        <a:ln>
          <a:solidFill>
            <a:schemeClr val="bg2"/>
          </a:solidFill>
        </a:ln>
      </dgm:spPr>
      <dgm:t>
        <a:bodyPr anchor="ctr" anchorCtr="0"/>
        <a:lstStyle/>
        <a:p>
          <a:pPr algn="l"/>
          <a:r>
            <a:rPr lang="fi-FI" sz="1100" b="1" dirty="0" smtClean="0">
              <a:solidFill>
                <a:srgbClr val="696E72"/>
              </a:solidFill>
            </a:rPr>
            <a:t>+ Moduuli E: Perustietoja mielenterveyden häiriöistä</a:t>
          </a:r>
        </a:p>
        <a:p>
          <a:pPr algn="l"/>
          <a:r>
            <a:rPr lang="fi-FI" sz="1100" dirty="0" smtClean="0">
              <a:solidFill>
                <a:srgbClr val="696E72"/>
              </a:solidFill>
            </a:rPr>
            <a:t>(3,5h, erityisesti esimiehille, henkilöstöhallinnolle, työsuojelu- ja luottamushenkilöstölle)</a:t>
          </a:r>
          <a:endParaRPr lang="fi-FI" sz="1100" b="1" dirty="0">
            <a:solidFill>
              <a:srgbClr val="696E72"/>
            </a:solidFill>
          </a:endParaRPr>
        </a:p>
      </dgm:t>
    </dgm:pt>
    <dgm:pt modelId="{C053A387-49FC-45E6-A0BB-6C465819B23A}" type="parTrans" cxnId="{D0BA79D4-E283-4B90-8379-D3F04F96399E}">
      <dgm:prSet/>
      <dgm:spPr/>
      <dgm:t>
        <a:bodyPr/>
        <a:lstStyle/>
        <a:p>
          <a:endParaRPr lang="fi-FI"/>
        </a:p>
      </dgm:t>
    </dgm:pt>
    <dgm:pt modelId="{BB017B5D-E12B-45BC-870B-24F419D84D4B}" type="sibTrans" cxnId="{D0BA79D4-E283-4B90-8379-D3F04F96399E}">
      <dgm:prSet/>
      <dgm:spPr/>
      <dgm:t>
        <a:bodyPr/>
        <a:lstStyle/>
        <a:p>
          <a:endParaRPr lang="fi-FI"/>
        </a:p>
      </dgm:t>
    </dgm:pt>
    <dgm:pt modelId="{3D7E19A3-ECE1-426D-8E18-EAD904609C0A}">
      <dgm:prSet custT="1"/>
      <dgm:spPr>
        <a:solidFill>
          <a:schemeClr val="bg1"/>
        </a:solidFill>
      </dgm:spPr>
      <dgm:t>
        <a:bodyPr lIns="36000" anchor="ctr" anchorCtr="0"/>
        <a:lstStyle/>
        <a:p>
          <a:r>
            <a:rPr lang="fi-FI" sz="1100" b="0" dirty="0" smtClean="0">
              <a:solidFill>
                <a:srgbClr val="696E72"/>
              </a:solidFill>
            </a:rPr>
            <a:t>Mitä mielenterveydellä tarkoitetaan</a:t>
          </a:r>
          <a:endParaRPr lang="fi-FI" sz="1100" b="0" dirty="0">
            <a:solidFill>
              <a:srgbClr val="696E72"/>
            </a:solidFill>
          </a:endParaRPr>
        </a:p>
      </dgm:t>
    </dgm:pt>
    <dgm:pt modelId="{03CCB815-8B03-4BA6-9593-136FA35CD34F}" type="parTrans" cxnId="{C04C08A0-2F20-4B38-AD87-9CA6C418C900}">
      <dgm:prSet/>
      <dgm:spPr/>
      <dgm:t>
        <a:bodyPr/>
        <a:lstStyle/>
        <a:p>
          <a:endParaRPr lang="fi-FI"/>
        </a:p>
      </dgm:t>
    </dgm:pt>
    <dgm:pt modelId="{3CF2389D-749A-421E-B066-3256F8A99117}" type="sibTrans" cxnId="{C04C08A0-2F20-4B38-AD87-9CA6C418C900}">
      <dgm:prSet/>
      <dgm:spPr/>
      <dgm:t>
        <a:bodyPr/>
        <a:lstStyle/>
        <a:p>
          <a:endParaRPr lang="fi-FI"/>
        </a:p>
      </dgm:t>
    </dgm:pt>
    <dgm:pt modelId="{61585A16-2E32-4559-BDC5-B1033721EAB0}">
      <dgm:prSet custT="1"/>
      <dgm:spPr>
        <a:solidFill>
          <a:schemeClr val="bg1"/>
        </a:solidFill>
      </dgm:spPr>
      <dgm:t>
        <a:bodyPr lIns="36000" anchor="ctr" anchorCtr="0"/>
        <a:lstStyle/>
        <a:p>
          <a:r>
            <a:rPr lang="fi-FI" sz="1100" b="0" dirty="0" smtClean="0">
              <a:solidFill>
                <a:srgbClr val="696E72"/>
              </a:solidFill>
            </a:rPr>
            <a:t>Työ ja mielenterveys</a:t>
          </a:r>
          <a:endParaRPr lang="fi-FI" sz="1100" b="0" dirty="0">
            <a:solidFill>
              <a:srgbClr val="696E72"/>
            </a:solidFill>
          </a:endParaRPr>
        </a:p>
      </dgm:t>
    </dgm:pt>
    <dgm:pt modelId="{DCD67B5B-E98A-4660-A551-EC6F241D74E4}" type="parTrans" cxnId="{4888C80E-EAAA-4BE9-9398-56EE19F7358A}">
      <dgm:prSet/>
      <dgm:spPr/>
      <dgm:t>
        <a:bodyPr/>
        <a:lstStyle/>
        <a:p>
          <a:endParaRPr lang="fi-FI"/>
        </a:p>
      </dgm:t>
    </dgm:pt>
    <dgm:pt modelId="{0E714FBA-EBBE-410A-BBEA-D3891D75B9B3}" type="sibTrans" cxnId="{4888C80E-EAAA-4BE9-9398-56EE19F7358A}">
      <dgm:prSet/>
      <dgm:spPr/>
      <dgm:t>
        <a:bodyPr/>
        <a:lstStyle/>
        <a:p>
          <a:endParaRPr lang="fi-FI"/>
        </a:p>
      </dgm:t>
    </dgm:pt>
    <dgm:pt modelId="{FA30E330-E42E-439E-B0A4-89442679EC1F}">
      <dgm:prSet custT="1"/>
      <dgm:spPr>
        <a:solidFill>
          <a:schemeClr val="bg1"/>
        </a:solidFill>
      </dgm:spPr>
      <dgm:t>
        <a:bodyPr lIns="36000" anchor="ctr" anchorCtr="0"/>
        <a:lstStyle/>
        <a:p>
          <a:r>
            <a:rPr lang="fi-FI" sz="1100" b="0" dirty="0" smtClean="0">
              <a:solidFill>
                <a:srgbClr val="696E72"/>
              </a:solidFill>
            </a:rPr>
            <a:t>Miten vahvistan mielenterveyttäni</a:t>
          </a:r>
          <a:endParaRPr lang="fi-FI" sz="1100" b="0" dirty="0">
            <a:solidFill>
              <a:srgbClr val="696E72"/>
            </a:solidFill>
          </a:endParaRPr>
        </a:p>
      </dgm:t>
    </dgm:pt>
    <dgm:pt modelId="{01A07554-95DF-41C2-9A17-ACA586A9E8B6}" type="parTrans" cxnId="{04ED500D-F3D3-4E0E-BAB1-50708F6F11EC}">
      <dgm:prSet/>
      <dgm:spPr/>
      <dgm:t>
        <a:bodyPr/>
        <a:lstStyle/>
        <a:p>
          <a:endParaRPr lang="fi-FI"/>
        </a:p>
      </dgm:t>
    </dgm:pt>
    <dgm:pt modelId="{1F581725-8F12-4E66-8965-2E5A34550732}" type="sibTrans" cxnId="{04ED500D-F3D3-4E0E-BAB1-50708F6F11EC}">
      <dgm:prSet/>
      <dgm:spPr/>
      <dgm:t>
        <a:bodyPr/>
        <a:lstStyle/>
        <a:p>
          <a:endParaRPr lang="fi-FI"/>
        </a:p>
      </dgm:t>
    </dgm:pt>
    <dgm:pt modelId="{A0DB8215-1621-4C91-BEA3-B00003A3DCA3}">
      <dgm:prSet custT="1"/>
      <dgm:spPr/>
      <dgm:t>
        <a:bodyPr anchor="ctr" anchorCtr="0"/>
        <a:lstStyle/>
        <a:p>
          <a:r>
            <a:rPr lang="fi-FI" sz="1100" dirty="0" smtClean="0">
              <a:solidFill>
                <a:srgbClr val="696E72"/>
              </a:solidFill>
            </a:rPr>
            <a:t>Tunteet ja niiden säätely työssä</a:t>
          </a:r>
          <a:endParaRPr lang="fi-FI" sz="1100" dirty="0">
            <a:solidFill>
              <a:srgbClr val="696E72"/>
            </a:solidFill>
          </a:endParaRPr>
        </a:p>
      </dgm:t>
    </dgm:pt>
    <dgm:pt modelId="{8CC48234-B25C-4203-A367-FE12874BE15F}" type="parTrans" cxnId="{E720317B-33DA-4D7B-AE76-62F511D59309}">
      <dgm:prSet/>
      <dgm:spPr/>
      <dgm:t>
        <a:bodyPr/>
        <a:lstStyle/>
        <a:p>
          <a:endParaRPr lang="fi-FI"/>
        </a:p>
      </dgm:t>
    </dgm:pt>
    <dgm:pt modelId="{D02FDD42-568B-461B-A57F-69ED706F9B7D}" type="sibTrans" cxnId="{E720317B-33DA-4D7B-AE76-62F511D59309}">
      <dgm:prSet/>
      <dgm:spPr/>
      <dgm:t>
        <a:bodyPr/>
        <a:lstStyle/>
        <a:p>
          <a:endParaRPr lang="fi-FI"/>
        </a:p>
      </dgm:t>
    </dgm:pt>
    <dgm:pt modelId="{6F172D70-85D0-4EC1-86D0-C5D4AD013E93}">
      <dgm:prSet custT="1"/>
      <dgm:spPr/>
      <dgm:t>
        <a:bodyPr anchor="ctr" anchorCtr="0"/>
        <a:lstStyle/>
        <a:p>
          <a:r>
            <a:rPr lang="fi-FI" sz="1100" dirty="0" smtClean="0">
              <a:solidFill>
                <a:srgbClr val="696E72"/>
              </a:solidFill>
            </a:rPr>
            <a:t>Vuorovaikutus työyhteisössä</a:t>
          </a:r>
          <a:endParaRPr lang="fi-FI" sz="1100" dirty="0">
            <a:solidFill>
              <a:srgbClr val="696E72"/>
            </a:solidFill>
          </a:endParaRPr>
        </a:p>
      </dgm:t>
    </dgm:pt>
    <dgm:pt modelId="{A39E0CD1-025B-494A-A677-B526C27D9B5C}" type="parTrans" cxnId="{EB038CAF-6469-4670-BF95-F233DBACB533}">
      <dgm:prSet/>
      <dgm:spPr/>
      <dgm:t>
        <a:bodyPr/>
        <a:lstStyle/>
        <a:p>
          <a:endParaRPr lang="fi-FI"/>
        </a:p>
      </dgm:t>
    </dgm:pt>
    <dgm:pt modelId="{8520FC8F-48D9-4985-999B-A94F7E331A42}" type="sibTrans" cxnId="{EB038CAF-6469-4670-BF95-F233DBACB533}">
      <dgm:prSet/>
      <dgm:spPr/>
      <dgm:t>
        <a:bodyPr/>
        <a:lstStyle/>
        <a:p>
          <a:endParaRPr lang="fi-FI"/>
        </a:p>
      </dgm:t>
    </dgm:pt>
    <dgm:pt modelId="{CB7F3DFC-4D8E-4B7E-A205-63A214039DB0}">
      <dgm:prSet custT="1"/>
      <dgm:spPr/>
      <dgm:t>
        <a:bodyPr anchor="ctr" anchorCtr="0"/>
        <a:lstStyle/>
        <a:p>
          <a:r>
            <a:rPr lang="fi-FI" sz="1100" dirty="0" smtClean="0">
              <a:solidFill>
                <a:srgbClr val="696E72"/>
              </a:solidFill>
            </a:rPr>
            <a:t>Mielenterveyden ongelmien vaikutus vuorovaikutukseen</a:t>
          </a:r>
          <a:endParaRPr lang="fi-FI" sz="1100" dirty="0">
            <a:solidFill>
              <a:srgbClr val="696E72"/>
            </a:solidFill>
          </a:endParaRPr>
        </a:p>
      </dgm:t>
    </dgm:pt>
    <dgm:pt modelId="{B101136B-E36A-41B5-BBCE-7A6CC6BFAB59}" type="parTrans" cxnId="{5A40A9B7-19BD-481E-9544-7E65A81CCA21}">
      <dgm:prSet/>
      <dgm:spPr/>
      <dgm:t>
        <a:bodyPr/>
        <a:lstStyle/>
        <a:p>
          <a:endParaRPr lang="fi-FI"/>
        </a:p>
      </dgm:t>
    </dgm:pt>
    <dgm:pt modelId="{341BAF9C-B6B0-4CB0-A65C-4B2C0963E3CB}" type="sibTrans" cxnId="{5A40A9B7-19BD-481E-9544-7E65A81CCA21}">
      <dgm:prSet/>
      <dgm:spPr/>
      <dgm:t>
        <a:bodyPr/>
        <a:lstStyle/>
        <a:p>
          <a:endParaRPr lang="fi-FI"/>
        </a:p>
      </dgm:t>
    </dgm:pt>
    <dgm:pt modelId="{A38667B9-C3C3-4DE5-A3B9-7EF413225D0D}">
      <dgm:prSet custT="1"/>
      <dgm:spPr/>
      <dgm:t>
        <a:bodyPr anchor="ctr" anchorCtr="0"/>
        <a:lstStyle/>
        <a:p>
          <a:r>
            <a:rPr lang="fi-FI" sz="1100" dirty="0" smtClean="0">
              <a:solidFill>
                <a:srgbClr val="696E72"/>
              </a:solidFill>
            </a:rPr>
            <a:t>Muutokset ja yksilön reagointi</a:t>
          </a:r>
          <a:endParaRPr lang="fi-FI" sz="1100" dirty="0">
            <a:solidFill>
              <a:srgbClr val="696E72"/>
            </a:solidFill>
          </a:endParaRPr>
        </a:p>
      </dgm:t>
    </dgm:pt>
    <dgm:pt modelId="{DD93D09C-CCE7-429F-AAED-C4CC04F3A512}" type="parTrans" cxnId="{6E3BA29C-6003-4BBE-876B-1B7493BFDC7E}">
      <dgm:prSet/>
      <dgm:spPr/>
      <dgm:t>
        <a:bodyPr/>
        <a:lstStyle/>
        <a:p>
          <a:endParaRPr lang="fi-FI"/>
        </a:p>
      </dgm:t>
    </dgm:pt>
    <dgm:pt modelId="{04E7604A-D530-4C20-A65A-7C8F52CCB863}" type="sibTrans" cxnId="{6E3BA29C-6003-4BBE-876B-1B7493BFDC7E}">
      <dgm:prSet/>
      <dgm:spPr/>
      <dgm:t>
        <a:bodyPr/>
        <a:lstStyle/>
        <a:p>
          <a:endParaRPr lang="fi-FI"/>
        </a:p>
      </dgm:t>
    </dgm:pt>
    <dgm:pt modelId="{E75335CA-FD00-45CB-9EFC-5313E97C3F39}">
      <dgm:prSet custT="1"/>
      <dgm:spPr/>
      <dgm:t>
        <a:bodyPr anchor="ctr" anchorCtr="0"/>
        <a:lstStyle/>
        <a:p>
          <a:r>
            <a:rPr lang="fi-FI" sz="1100" dirty="0" smtClean="0">
              <a:solidFill>
                <a:srgbClr val="696E72"/>
              </a:solidFill>
            </a:rPr>
            <a:t>Kriisien ja surun käsittely työyhteisössä</a:t>
          </a:r>
          <a:endParaRPr lang="fi-FI" sz="1100" dirty="0">
            <a:solidFill>
              <a:srgbClr val="696E72"/>
            </a:solidFill>
          </a:endParaRPr>
        </a:p>
      </dgm:t>
    </dgm:pt>
    <dgm:pt modelId="{FE684536-34AD-4120-9DEB-1BC4E7FD6342}" type="parTrans" cxnId="{7ADF4053-CE6E-4DE9-A095-F0403F8BE84A}">
      <dgm:prSet/>
      <dgm:spPr/>
      <dgm:t>
        <a:bodyPr/>
        <a:lstStyle/>
        <a:p>
          <a:endParaRPr lang="fi-FI"/>
        </a:p>
      </dgm:t>
    </dgm:pt>
    <dgm:pt modelId="{B3FE24E4-DB63-4CC1-B1C4-03C02BAFBE0A}" type="sibTrans" cxnId="{7ADF4053-CE6E-4DE9-A095-F0403F8BE84A}">
      <dgm:prSet/>
      <dgm:spPr/>
      <dgm:t>
        <a:bodyPr/>
        <a:lstStyle/>
        <a:p>
          <a:endParaRPr lang="fi-FI"/>
        </a:p>
      </dgm:t>
    </dgm:pt>
    <dgm:pt modelId="{BE88BA2C-6C5C-4828-BC3A-743B825B3D11}">
      <dgm:prSet custT="1"/>
      <dgm:spPr/>
      <dgm:t>
        <a:bodyPr anchor="ctr" anchorCtr="0"/>
        <a:lstStyle/>
        <a:p>
          <a:r>
            <a:rPr lang="fi-FI" sz="1100" dirty="0" smtClean="0">
              <a:solidFill>
                <a:srgbClr val="696E72"/>
              </a:solidFill>
            </a:rPr>
            <a:t>Palautumiskyvykkyyden vahvistaminen</a:t>
          </a:r>
          <a:endParaRPr lang="fi-FI" sz="1100" dirty="0">
            <a:solidFill>
              <a:srgbClr val="696E72"/>
            </a:solidFill>
          </a:endParaRPr>
        </a:p>
      </dgm:t>
    </dgm:pt>
    <dgm:pt modelId="{92429F45-E12D-41CB-8985-9B76A83C7361}" type="parTrans" cxnId="{E3D9B470-3563-43A9-92AB-EE7BB0856F92}">
      <dgm:prSet/>
      <dgm:spPr/>
      <dgm:t>
        <a:bodyPr/>
        <a:lstStyle/>
        <a:p>
          <a:endParaRPr lang="fi-FI"/>
        </a:p>
      </dgm:t>
    </dgm:pt>
    <dgm:pt modelId="{59426596-C156-41EF-AE0D-F30E527AADC8}" type="sibTrans" cxnId="{E3D9B470-3563-43A9-92AB-EE7BB0856F92}">
      <dgm:prSet/>
      <dgm:spPr/>
      <dgm:t>
        <a:bodyPr/>
        <a:lstStyle/>
        <a:p>
          <a:endParaRPr lang="fi-FI"/>
        </a:p>
      </dgm:t>
    </dgm:pt>
    <dgm:pt modelId="{5019B9DB-670C-4DC3-9FED-C9DAB3BEEF85}">
      <dgm:prSet custT="1"/>
      <dgm:spPr/>
      <dgm:t>
        <a:bodyPr/>
        <a:lstStyle/>
        <a:p>
          <a:r>
            <a:rPr lang="fi-FI" sz="1100" dirty="0" smtClean="0">
              <a:solidFill>
                <a:srgbClr val="696E72"/>
              </a:solidFill>
            </a:rPr>
            <a:t>Arjen valinnat mielenterveyden vahvistamiseksi</a:t>
          </a:r>
          <a:endParaRPr lang="fi-FI" sz="1100" dirty="0">
            <a:solidFill>
              <a:srgbClr val="696E72"/>
            </a:solidFill>
          </a:endParaRPr>
        </a:p>
      </dgm:t>
    </dgm:pt>
    <dgm:pt modelId="{76A01547-C9A7-42CE-98F3-450609743EEE}" type="parTrans" cxnId="{49ACE904-169D-455A-A6B8-D850EFCC8B44}">
      <dgm:prSet/>
      <dgm:spPr/>
      <dgm:t>
        <a:bodyPr/>
        <a:lstStyle/>
        <a:p>
          <a:endParaRPr lang="fi-FI"/>
        </a:p>
      </dgm:t>
    </dgm:pt>
    <dgm:pt modelId="{3EBB236B-68C3-465F-818B-5A9B67D3B182}" type="sibTrans" cxnId="{49ACE904-169D-455A-A6B8-D850EFCC8B44}">
      <dgm:prSet/>
      <dgm:spPr/>
      <dgm:t>
        <a:bodyPr/>
        <a:lstStyle/>
        <a:p>
          <a:endParaRPr lang="fi-FI"/>
        </a:p>
      </dgm:t>
    </dgm:pt>
    <dgm:pt modelId="{FA14EBF9-6F8E-47F1-8136-811070D49652}">
      <dgm:prSet custT="1"/>
      <dgm:spPr/>
      <dgm:t>
        <a:bodyPr/>
        <a:lstStyle/>
        <a:p>
          <a:r>
            <a:rPr lang="fi-FI" sz="1100" dirty="0" smtClean="0">
              <a:solidFill>
                <a:srgbClr val="696E72"/>
              </a:solidFill>
            </a:rPr>
            <a:t>Palautuminen, stressinsäätely ja uni</a:t>
          </a:r>
          <a:endParaRPr lang="fi-FI" sz="1100" dirty="0">
            <a:solidFill>
              <a:srgbClr val="696E72"/>
            </a:solidFill>
          </a:endParaRPr>
        </a:p>
      </dgm:t>
    </dgm:pt>
    <dgm:pt modelId="{6B3BBD76-BADC-46FD-A366-E933C526155D}" type="parTrans" cxnId="{733D1CCE-D19C-4070-AF07-76A17AF5BE41}">
      <dgm:prSet/>
      <dgm:spPr/>
      <dgm:t>
        <a:bodyPr/>
        <a:lstStyle/>
        <a:p>
          <a:endParaRPr lang="fi-FI"/>
        </a:p>
      </dgm:t>
    </dgm:pt>
    <dgm:pt modelId="{E8BF7C0B-5D63-42FD-85C5-59C9CA343E98}" type="sibTrans" cxnId="{733D1CCE-D19C-4070-AF07-76A17AF5BE41}">
      <dgm:prSet/>
      <dgm:spPr/>
      <dgm:t>
        <a:bodyPr/>
        <a:lstStyle/>
        <a:p>
          <a:endParaRPr lang="fi-FI"/>
        </a:p>
      </dgm:t>
    </dgm:pt>
    <dgm:pt modelId="{568FC34C-E3A3-4945-B235-3EEB269A4DC4}">
      <dgm:prSet custT="1"/>
      <dgm:spPr/>
      <dgm:t>
        <a:bodyPr/>
        <a:lstStyle/>
        <a:p>
          <a:r>
            <a:rPr lang="fi-FI" sz="1100" dirty="0" smtClean="0">
              <a:solidFill>
                <a:srgbClr val="696E72"/>
              </a:solidFill>
            </a:rPr>
            <a:t>Psykologisen pääoman vahvistaminen</a:t>
          </a:r>
          <a:endParaRPr lang="fi-FI" sz="1100" dirty="0">
            <a:solidFill>
              <a:srgbClr val="696E72"/>
            </a:solidFill>
          </a:endParaRPr>
        </a:p>
      </dgm:t>
    </dgm:pt>
    <dgm:pt modelId="{C13F4D76-390E-4646-99FF-B80670A19CFB}" type="parTrans" cxnId="{56811D3A-9223-43DD-BBE9-940428125006}">
      <dgm:prSet/>
      <dgm:spPr/>
      <dgm:t>
        <a:bodyPr/>
        <a:lstStyle/>
        <a:p>
          <a:endParaRPr lang="fi-FI"/>
        </a:p>
      </dgm:t>
    </dgm:pt>
    <dgm:pt modelId="{324FDF9C-2A56-4BBA-A20D-955023E413FE}" type="sibTrans" cxnId="{56811D3A-9223-43DD-BBE9-940428125006}">
      <dgm:prSet/>
      <dgm:spPr/>
      <dgm:t>
        <a:bodyPr/>
        <a:lstStyle/>
        <a:p>
          <a:endParaRPr lang="fi-FI"/>
        </a:p>
      </dgm:t>
    </dgm:pt>
    <dgm:pt modelId="{0F05D611-AF4C-4748-8419-2206B49065EF}">
      <dgm:prSet custT="1"/>
      <dgm:spPr/>
      <dgm:t>
        <a:bodyPr anchor="ctr" anchorCtr="0"/>
        <a:lstStyle/>
        <a:p>
          <a:r>
            <a:rPr lang="fi-FI" sz="1100" dirty="0" smtClean="0">
              <a:solidFill>
                <a:srgbClr val="696E72"/>
              </a:solidFill>
            </a:rPr>
            <a:t>Yleisimmät mielenterveyden häiriöt sekä niiden vaikutus työhön</a:t>
          </a:r>
          <a:endParaRPr lang="fi-FI" sz="1100" dirty="0">
            <a:solidFill>
              <a:srgbClr val="696E72"/>
            </a:solidFill>
          </a:endParaRPr>
        </a:p>
      </dgm:t>
    </dgm:pt>
    <dgm:pt modelId="{73C07C0D-5BF9-4A30-9962-2FBF1A5DD268}" type="parTrans" cxnId="{FC0C01EC-90DB-460C-A127-1F6625474A36}">
      <dgm:prSet/>
      <dgm:spPr/>
      <dgm:t>
        <a:bodyPr/>
        <a:lstStyle/>
        <a:p>
          <a:endParaRPr lang="fi-FI"/>
        </a:p>
      </dgm:t>
    </dgm:pt>
    <dgm:pt modelId="{FD01870B-D164-4F50-B755-A549317767CE}" type="sibTrans" cxnId="{FC0C01EC-90DB-460C-A127-1F6625474A36}">
      <dgm:prSet/>
      <dgm:spPr/>
      <dgm:t>
        <a:bodyPr/>
        <a:lstStyle/>
        <a:p>
          <a:endParaRPr lang="fi-FI"/>
        </a:p>
      </dgm:t>
    </dgm:pt>
    <dgm:pt modelId="{359814D9-B29B-47BB-86B6-1B320AC5A3F7}">
      <dgm:prSet custT="1"/>
      <dgm:spPr/>
      <dgm:t>
        <a:bodyPr anchor="ctr" anchorCtr="0"/>
        <a:lstStyle/>
        <a:p>
          <a:r>
            <a:rPr lang="fi-FI" sz="1100" dirty="0" smtClean="0">
              <a:solidFill>
                <a:srgbClr val="696E72"/>
              </a:solidFill>
            </a:rPr>
            <a:t>Varhainen välittäminen ja huolen puheeksi ottaminen</a:t>
          </a:r>
          <a:endParaRPr lang="fi-FI" sz="1100" dirty="0">
            <a:solidFill>
              <a:srgbClr val="696E72"/>
            </a:solidFill>
          </a:endParaRPr>
        </a:p>
      </dgm:t>
    </dgm:pt>
    <dgm:pt modelId="{F5A67809-BE6A-46AE-A96D-558D59917D81}" type="parTrans" cxnId="{6923AB24-B08D-4A0B-B1AF-6E4272747637}">
      <dgm:prSet/>
      <dgm:spPr/>
      <dgm:t>
        <a:bodyPr/>
        <a:lstStyle/>
        <a:p>
          <a:endParaRPr lang="fi-FI"/>
        </a:p>
      </dgm:t>
    </dgm:pt>
    <dgm:pt modelId="{003ADB45-87AF-4A66-BB6D-FDF60FDF5A22}" type="sibTrans" cxnId="{6923AB24-B08D-4A0B-B1AF-6E4272747637}">
      <dgm:prSet/>
      <dgm:spPr/>
      <dgm:t>
        <a:bodyPr/>
        <a:lstStyle/>
        <a:p>
          <a:endParaRPr lang="fi-FI"/>
        </a:p>
      </dgm:t>
    </dgm:pt>
    <dgm:pt modelId="{93DEBBB7-2AFA-4F47-8A2F-443C73BE0ECE}">
      <dgm:prSet custT="1"/>
      <dgm:spPr/>
      <dgm:t>
        <a:bodyPr anchor="ctr" anchorCtr="0"/>
        <a:lstStyle/>
        <a:p>
          <a:r>
            <a:rPr lang="fi-FI" sz="1100" dirty="0" smtClean="0">
              <a:solidFill>
                <a:srgbClr val="696E72"/>
              </a:solidFill>
            </a:rPr>
            <a:t>Tietoa auttamisverkostoista</a:t>
          </a:r>
          <a:endParaRPr lang="fi-FI" sz="1100" dirty="0">
            <a:solidFill>
              <a:srgbClr val="696E72"/>
            </a:solidFill>
          </a:endParaRPr>
        </a:p>
      </dgm:t>
    </dgm:pt>
    <dgm:pt modelId="{4CD6AB0A-B726-495A-A7D3-B6F424F48075}" type="parTrans" cxnId="{71355B14-43C3-4792-AE09-9C5ED226DB6D}">
      <dgm:prSet/>
      <dgm:spPr/>
      <dgm:t>
        <a:bodyPr/>
        <a:lstStyle/>
        <a:p>
          <a:endParaRPr lang="fi-FI"/>
        </a:p>
      </dgm:t>
    </dgm:pt>
    <dgm:pt modelId="{304B9FBC-099F-404F-B47D-A775003833A0}" type="sibTrans" cxnId="{71355B14-43C3-4792-AE09-9C5ED226DB6D}">
      <dgm:prSet/>
      <dgm:spPr/>
      <dgm:t>
        <a:bodyPr/>
        <a:lstStyle/>
        <a:p>
          <a:endParaRPr lang="fi-FI"/>
        </a:p>
      </dgm:t>
    </dgm:pt>
    <dgm:pt modelId="{76A33A10-084C-43D4-B2C0-0F850AA56AED}" type="pres">
      <dgm:prSet presAssocID="{1DEC4BDA-55A4-445C-92A8-4227E1C36DBE}" presName="diagram" presStyleCnt="0">
        <dgm:presLayoutVars>
          <dgm:dir/>
          <dgm:resizeHandles val="exact"/>
        </dgm:presLayoutVars>
      </dgm:prSet>
      <dgm:spPr/>
      <dgm:t>
        <a:bodyPr/>
        <a:lstStyle/>
        <a:p>
          <a:endParaRPr lang="fi-FI"/>
        </a:p>
      </dgm:t>
    </dgm:pt>
    <dgm:pt modelId="{110DD665-71F3-43BB-83FD-487272F7C865}" type="pres">
      <dgm:prSet presAssocID="{B2BD8C06-915C-4721-8C8F-1D6758B00502}" presName="node" presStyleLbl="node1" presStyleIdx="0" presStyleCnt="5" custScaleX="138663" custScaleY="83672" custLinFactNeighborX="-21881" custLinFactNeighborY="5106">
        <dgm:presLayoutVars>
          <dgm:bulletEnabled val="1"/>
        </dgm:presLayoutVars>
      </dgm:prSet>
      <dgm:spPr/>
      <dgm:t>
        <a:bodyPr/>
        <a:lstStyle/>
        <a:p>
          <a:endParaRPr lang="fi-FI"/>
        </a:p>
      </dgm:t>
    </dgm:pt>
    <dgm:pt modelId="{8C777BD5-6393-454E-A066-7F230A854325}" type="pres">
      <dgm:prSet presAssocID="{87868DE2-6325-4505-949C-B63EBF44E05C}" presName="sibTrans" presStyleLbl="sibTrans2D1" presStyleIdx="0" presStyleCnt="4" custLinFactNeighborY="1700"/>
      <dgm:spPr/>
      <dgm:t>
        <a:bodyPr/>
        <a:lstStyle/>
        <a:p>
          <a:endParaRPr lang="fi-FI"/>
        </a:p>
      </dgm:t>
    </dgm:pt>
    <dgm:pt modelId="{2F52BC60-7A88-4DA5-8E74-2842711EDF9D}" type="pres">
      <dgm:prSet presAssocID="{87868DE2-6325-4505-949C-B63EBF44E05C}" presName="connectorText" presStyleLbl="sibTrans2D1" presStyleIdx="0" presStyleCnt="4"/>
      <dgm:spPr/>
      <dgm:t>
        <a:bodyPr/>
        <a:lstStyle/>
        <a:p>
          <a:endParaRPr lang="fi-FI"/>
        </a:p>
      </dgm:t>
    </dgm:pt>
    <dgm:pt modelId="{72346385-BB89-42C7-A9DA-2F390EAC5AA5}" type="pres">
      <dgm:prSet presAssocID="{AD4E3EA1-C096-4E07-873A-7F62BC55F78E}" presName="node" presStyleLbl="node1" presStyleIdx="1" presStyleCnt="5" custScaleX="138663" custScaleY="83672" custLinFactX="-100000" custLinFactY="4820" custLinFactNeighborX="-101404" custLinFactNeighborY="100000">
        <dgm:presLayoutVars>
          <dgm:bulletEnabled val="1"/>
        </dgm:presLayoutVars>
      </dgm:prSet>
      <dgm:spPr/>
      <dgm:t>
        <a:bodyPr/>
        <a:lstStyle/>
        <a:p>
          <a:endParaRPr lang="fi-FI"/>
        </a:p>
      </dgm:t>
    </dgm:pt>
    <dgm:pt modelId="{80F67F21-6FFF-4CE6-98E8-94E1FD60B764}" type="pres">
      <dgm:prSet presAssocID="{94510635-2F09-4B6D-9450-CF79CE996B95}" presName="sibTrans" presStyleLbl="sibTrans2D1" presStyleIdx="1" presStyleCnt="4" custScaleX="96787"/>
      <dgm:spPr/>
      <dgm:t>
        <a:bodyPr/>
        <a:lstStyle/>
        <a:p>
          <a:endParaRPr lang="fi-FI"/>
        </a:p>
      </dgm:t>
    </dgm:pt>
    <dgm:pt modelId="{3A1367AB-A7DF-407C-9FCF-44F336471D54}" type="pres">
      <dgm:prSet presAssocID="{94510635-2F09-4B6D-9450-CF79CE996B95}" presName="connectorText" presStyleLbl="sibTrans2D1" presStyleIdx="1" presStyleCnt="4"/>
      <dgm:spPr/>
      <dgm:t>
        <a:bodyPr/>
        <a:lstStyle/>
        <a:p>
          <a:endParaRPr lang="fi-FI"/>
        </a:p>
      </dgm:t>
    </dgm:pt>
    <dgm:pt modelId="{F8234D05-9A92-4153-93CF-DAAB9F0A5116}" type="pres">
      <dgm:prSet presAssocID="{4D1ABE0E-F9A6-4830-8114-C51157A0225A}" presName="node" presStyleLbl="node1" presStyleIdx="2" presStyleCnt="5" custScaleX="138420" custScaleY="83525" custLinFactX="-99892" custLinFactNeighborX="-100000" custLinFactNeighborY="51865">
        <dgm:presLayoutVars>
          <dgm:bulletEnabled val="1"/>
        </dgm:presLayoutVars>
      </dgm:prSet>
      <dgm:spPr/>
      <dgm:t>
        <a:bodyPr/>
        <a:lstStyle/>
        <a:p>
          <a:endParaRPr lang="fi-FI"/>
        </a:p>
      </dgm:t>
    </dgm:pt>
    <dgm:pt modelId="{6C037C22-9ABD-4FC4-A1C9-F6E26C3E977A}" type="pres">
      <dgm:prSet presAssocID="{41B89B9F-95FE-4D45-9532-3EFBBE0CC873}" presName="sibTrans" presStyleLbl="sibTrans2D1" presStyleIdx="2" presStyleCnt="4" custScaleX="94044" custLinFactNeighborX="11192" custLinFactNeighborY="5319"/>
      <dgm:spPr/>
      <dgm:t>
        <a:bodyPr/>
        <a:lstStyle/>
        <a:p>
          <a:endParaRPr lang="fi-FI"/>
        </a:p>
      </dgm:t>
    </dgm:pt>
    <dgm:pt modelId="{46B536EA-DA1F-4972-8F78-FFFDBB32DB42}" type="pres">
      <dgm:prSet presAssocID="{41B89B9F-95FE-4D45-9532-3EFBBE0CC873}" presName="connectorText" presStyleLbl="sibTrans2D1" presStyleIdx="2" presStyleCnt="4"/>
      <dgm:spPr/>
      <dgm:t>
        <a:bodyPr/>
        <a:lstStyle/>
        <a:p>
          <a:endParaRPr lang="fi-FI"/>
        </a:p>
      </dgm:t>
    </dgm:pt>
    <dgm:pt modelId="{5BEEB141-B5D0-4222-8468-3755B93C0231}" type="pres">
      <dgm:prSet presAssocID="{B1DAE856-9735-46AF-841E-7220D9E42302}" presName="node" presStyleLbl="node1" presStyleIdx="3" presStyleCnt="5" custScaleX="138420" custScaleY="83525" custLinFactY="51037" custLinFactNeighborX="-21472" custLinFactNeighborY="100000">
        <dgm:presLayoutVars>
          <dgm:bulletEnabled val="1"/>
        </dgm:presLayoutVars>
      </dgm:prSet>
      <dgm:spPr/>
      <dgm:t>
        <a:bodyPr/>
        <a:lstStyle/>
        <a:p>
          <a:endParaRPr lang="fi-FI"/>
        </a:p>
      </dgm:t>
    </dgm:pt>
    <dgm:pt modelId="{CA4B57C3-536E-4992-808E-00306F05E177}" type="pres">
      <dgm:prSet presAssocID="{BD4559FC-8AC3-4A7B-9A7A-B8FFC55D6D6C}" presName="sibTrans" presStyleLbl="sibTrans2D1" presStyleIdx="3" presStyleCnt="4" custAng="6494614" custScaleX="134401" custScaleY="465238" custLinFactX="68314" custLinFactY="-200000" custLinFactNeighborX="100000" custLinFactNeighborY="-278009"/>
      <dgm:spPr>
        <a:prstGeom prst="bentArrow">
          <a:avLst/>
        </a:prstGeom>
      </dgm:spPr>
      <dgm:t>
        <a:bodyPr/>
        <a:lstStyle/>
        <a:p>
          <a:endParaRPr lang="fi-FI"/>
        </a:p>
      </dgm:t>
    </dgm:pt>
    <dgm:pt modelId="{B4A8B3EA-5F5E-424B-BDB5-ED5AB7FA1B31}" type="pres">
      <dgm:prSet presAssocID="{BD4559FC-8AC3-4A7B-9A7A-B8FFC55D6D6C}" presName="connectorText" presStyleLbl="sibTrans2D1" presStyleIdx="3" presStyleCnt="4"/>
      <dgm:spPr/>
      <dgm:t>
        <a:bodyPr/>
        <a:lstStyle/>
        <a:p>
          <a:endParaRPr lang="fi-FI"/>
        </a:p>
      </dgm:t>
    </dgm:pt>
    <dgm:pt modelId="{46D4FADA-2C67-4700-B5FB-DA3345563335}" type="pres">
      <dgm:prSet presAssocID="{CED0D583-1994-47CE-9C92-CEA85AF94D3F}" presName="node" presStyleLbl="node1" presStyleIdx="4" presStyleCnt="5" custScaleX="141907" custScaleY="114189" custLinFactX="77316" custLinFactY="-24654" custLinFactNeighborX="100000" custLinFactNeighborY="-100000">
        <dgm:presLayoutVars>
          <dgm:bulletEnabled val="1"/>
        </dgm:presLayoutVars>
      </dgm:prSet>
      <dgm:spPr/>
      <dgm:t>
        <a:bodyPr/>
        <a:lstStyle/>
        <a:p>
          <a:endParaRPr lang="fi-FI"/>
        </a:p>
      </dgm:t>
    </dgm:pt>
  </dgm:ptLst>
  <dgm:cxnLst>
    <dgm:cxn modelId="{7ADF4053-CE6E-4DE9-A095-F0403F8BE84A}" srcId="{4D1ABE0E-F9A6-4830-8114-C51157A0225A}" destId="{E75335CA-FD00-45CB-9EFC-5313E97C3F39}" srcOrd="1" destOrd="0" parTransId="{FE684536-34AD-4120-9DEB-1BC4E7FD6342}" sibTransId="{B3FE24E4-DB63-4CC1-B1C4-03C02BAFBE0A}"/>
    <dgm:cxn modelId="{B6D34DC7-E2EF-4662-AF74-D79F027DDE12}" type="presOf" srcId="{AD4E3EA1-C096-4E07-873A-7F62BC55F78E}" destId="{72346385-BB89-42C7-A9DA-2F390EAC5AA5}" srcOrd="0" destOrd="0" presId="urn:microsoft.com/office/officeart/2005/8/layout/process5"/>
    <dgm:cxn modelId="{BEC79A51-C752-498F-ABC6-796D6E2AB2DE}" type="presOf" srcId="{359814D9-B29B-47BB-86B6-1B320AC5A3F7}" destId="{46D4FADA-2C67-4700-B5FB-DA3345563335}" srcOrd="0" destOrd="2" presId="urn:microsoft.com/office/officeart/2005/8/layout/process5"/>
    <dgm:cxn modelId="{D0BA79D4-E283-4B90-8379-D3F04F96399E}" srcId="{1DEC4BDA-55A4-445C-92A8-4227E1C36DBE}" destId="{CED0D583-1994-47CE-9C92-CEA85AF94D3F}" srcOrd="4" destOrd="0" parTransId="{C053A387-49FC-45E6-A0BB-6C465819B23A}" sibTransId="{BB017B5D-E12B-45BC-870B-24F419D84D4B}"/>
    <dgm:cxn modelId="{E89DECD4-8A98-4E30-9195-CB78F94D406A}" type="presOf" srcId="{B2BD8C06-915C-4721-8C8F-1D6758B00502}" destId="{110DD665-71F3-43BB-83FD-487272F7C865}" srcOrd="0" destOrd="0" presId="urn:microsoft.com/office/officeart/2005/8/layout/process5"/>
    <dgm:cxn modelId="{B59114D3-2696-4131-B97A-345DF3B5EBC5}" type="presOf" srcId="{41B89B9F-95FE-4D45-9532-3EFBBE0CC873}" destId="{6C037C22-9ABD-4FC4-A1C9-F6E26C3E977A}" srcOrd="0" destOrd="0" presId="urn:microsoft.com/office/officeart/2005/8/layout/process5"/>
    <dgm:cxn modelId="{49ACE904-169D-455A-A6B8-D850EFCC8B44}" srcId="{B1DAE856-9735-46AF-841E-7220D9E42302}" destId="{5019B9DB-670C-4DC3-9FED-C9DAB3BEEF85}" srcOrd="0" destOrd="0" parTransId="{76A01547-C9A7-42CE-98F3-450609743EEE}" sibTransId="{3EBB236B-68C3-465F-818B-5A9B67D3B182}"/>
    <dgm:cxn modelId="{56811D3A-9223-43DD-BBE9-940428125006}" srcId="{B1DAE856-9735-46AF-841E-7220D9E42302}" destId="{568FC34C-E3A3-4945-B235-3EEB269A4DC4}" srcOrd="2" destOrd="0" parTransId="{C13F4D76-390E-4646-99FF-B80670A19CFB}" sibTransId="{324FDF9C-2A56-4BBA-A20D-955023E413FE}"/>
    <dgm:cxn modelId="{BDDF1C5F-B177-488E-9F1D-07AED67F6F93}" type="presOf" srcId="{568FC34C-E3A3-4945-B235-3EEB269A4DC4}" destId="{5BEEB141-B5D0-4222-8468-3755B93C0231}" srcOrd="0" destOrd="3" presId="urn:microsoft.com/office/officeart/2005/8/layout/process5"/>
    <dgm:cxn modelId="{6B80BE12-0C96-4A42-83B6-C95F1E78845F}" type="presOf" srcId="{FA30E330-E42E-439E-B0A4-89442679EC1F}" destId="{110DD665-71F3-43BB-83FD-487272F7C865}" srcOrd="0" destOrd="3" presId="urn:microsoft.com/office/officeart/2005/8/layout/process5"/>
    <dgm:cxn modelId="{CA0BF0A5-AF44-4CC0-86DD-512B9F042E47}" type="presOf" srcId="{1DEC4BDA-55A4-445C-92A8-4227E1C36DBE}" destId="{76A33A10-084C-43D4-B2C0-0F850AA56AED}" srcOrd="0" destOrd="0" presId="urn:microsoft.com/office/officeart/2005/8/layout/process5"/>
    <dgm:cxn modelId="{C04C08A0-2F20-4B38-AD87-9CA6C418C900}" srcId="{B2BD8C06-915C-4721-8C8F-1D6758B00502}" destId="{3D7E19A3-ECE1-426D-8E18-EAD904609C0A}" srcOrd="0" destOrd="0" parTransId="{03CCB815-8B03-4BA6-9593-136FA35CD34F}" sibTransId="{3CF2389D-749A-421E-B066-3256F8A99117}"/>
    <dgm:cxn modelId="{5A40A9B7-19BD-481E-9544-7E65A81CCA21}" srcId="{AD4E3EA1-C096-4E07-873A-7F62BC55F78E}" destId="{CB7F3DFC-4D8E-4B7E-A205-63A214039DB0}" srcOrd="2" destOrd="0" parTransId="{B101136B-E36A-41B5-BBCE-7A6CC6BFAB59}" sibTransId="{341BAF9C-B6B0-4CB0-A65C-4B2C0963E3CB}"/>
    <dgm:cxn modelId="{E3D9B470-3563-43A9-92AB-EE7BB0856F92}" srcId="{4D1ABE0E-F9A6-4830-8114-C51157A0225A}" destId="{BE88BA2C-6C5C-4828-BC3A-743B825B3D11}" srcOrd="2" destOrd="0" parTransId="{92429F45-E12D-41CB-8985-9B76A83C7361}" sibTransId="{59426596-C156-41EF-AE0D-F30E527AADC8}"/>
    <dgm:cxn modelId="{BCA4D19B-717F-4703-8328-1E3FE8931E79}" type="presOf" srcId="{94510635-2F09-4B6D-9450-CF79CE996B95}" destId="{80F67F21-6FFF-4CE6-98E8-94E1FD60B764}" srcOrd="0" destOrd="0" presId="urn:microsoft.com/office/officeart/2005/8/layout/process5"/>
    <dgm:cxn modelId="{FC0C01EC-90DB-460C-A127-1F6625474A36}" srcId="{CED0D583-1994-47CE-9C92-CEA85AF94D3F}" destId="{0F05D611-AF4C-4748-8419-2206B49065EF}" srcOrd="0" destOrd="0" parTransId="{73C07C0D-5BF9-4A30-9962-2FBF1A5DD268}" sibTransId="{FD01870B-D164-4F50-B755-A549317767CE}"/>
    <dgm:cxn modelId="{17C26B25-5605-4956-B143-D43C5DE8A08D}" type="presOf" srcId="{BD4559FC-8AC3-4A7B-9A7A-B8FFC55D6D6C}" destId="{CA4B57C3-536E-4992-808E-00306F05E177}" srcOrd="0" destOrd="0" presId="urn:microsoft.com/office/officeart/2005/8/layout/process5"/>
    <dgm:cxn modelId="{BE8A89EB-E530-40E0-8CB9-FA8FEF4D6B90}" type="presOf" srcId="{CED0D583-1994-47CE-9C92-CEA85AF94D3F}" destId="{46D4FADA-2C67-4700-B5FB-DA3345563335}" srcOrd="0" destOrd="0" presId="urn:microsoft.com/office/officeart/2005/8/layout/process5"/>
    <dgm:cxn modelId="{6923AB24-B08D-4A0B-B1AF-6E4272747637}" srcId="{CED0D583-1994-47CE-9C92-CEA85AF94D3F}" destId="{359814D9-B29B-47BB-86B6-1B320AC5A3F7}" srcOrd="1" destOrd="0" parTransId="{F5A67809-BE6A-46AE-A96D-558D59917D81}" sibTransId="{003ADB45-87AF-4A66-BB6D-FDF60FDF5A22}"/>
    <dgm:cxn modelId="{EB038CAF-6469-4670-BF95-F233DBACB533}" srcId="{AD4E3EA1-C096-4E07-873A-7F62BC55F78E}" destId="{6F172D70-85D0-4EC1-86D0-C5D4AD013E93}" srcOrd="1" destOrd="0" parTransId="{A39E0CD1-025B-494A-A677-B526C27D9B5C}" sibTransId="{8520FC8F-48D9-4985-999B-A94F7E331A42}"/>
    <dgm:cxn modelId="{733D1CCE-D19C-4070-AF07-76A17AF5BE41}" srcId="{B1DAE856-9735-46AF-841E-7220D9E42302}" destId="{FA14EBF9-6F8E-47F1-8136-811070D49652}" srcOrd="1" destOrd="0" parTransId="{6B3BBD76-BADC-46FD-A366-E933C526155D}" sibTransId="{E8BF7C0B-5D63-42FD-85C5-59C9CA343E98}"/>
    <dgm:cxn modelId="{A6395614-0CFA-4D60-B84E-9ED78536A5E5}" type="presOf" srcId="{BE88BA2C-6C5C-4828-BC3A-743B825B3D11}" destId="{F8234D05-9A92-4153-93CF-DAAB9F0A5116}" srcOrd="0" destOrd="3" presId="urn:microsoft.com/office/officeart/2005/8/layout/process5"/>
    <dgm:cxn modelId="{86E28A3A-55B5-4A69-BDB8-4474911E969A}" type="presOf" srcId="{41B89B9F-95FE-4D45-9532-3EFBBE0CC873}" destId="{46B536EA-DA1F-4972-8F78-FFFDBB32DB42}" srcOrd="1" destOrd="0" presId="urn:microsoft.com/office/officeart/2005/8/layout/process5"/>
    <dgm:cxn modelId="{2349994C-DFB3-4012-B032-F0D9BD0DA73E}" type="presOf" srcId="{5019B9DB-670C-4DC3-9FED-C9DAB3BEEF85}" destId="{5BEEB141-B5D0-4222-8468-3755B93C0231}" srcOrd="0" destOrd="1" presId="urn:microsoft.com/office/officeart/2005/8/layout/process5"/>
    <dgm:cxn modelId="{24FDBEE7-EA57-45DC-9361-28636408CF71}" type="presOf" srcId="{87868DE2-6325-4505-949C-B63EBF44E05C}" destId="{8C777BD5-6393-454E-A066-7F230A854325}" srcOrd="0" destOrd="0" presId="urn:microsoft.com/office/officeart/2005/8/layout/process5"/>
    <dgm:cxn modelId="{ECD13037-2547-43D8-A3B7-DD08171A9164}" type="presOf" srcId="{3D7E19A3-ECE1-426D-8E18-EAD904609C0A}" destId="{110DD665-71F3-43BB-83FD-487272F7C865}" srcOrd="0" destOrd="1" presId="urn:microsoft.com/office/officeart/2005/8/layout/process5"/>
    <dgm:cxn modelId="{E720317B-33DA-4D7B-AE76-62F511D59309}" srcId="{AD4E3EA1-C096-4E07-873A-7F62BC55F78E}" destId="{A0DB8215-1621-4C91-BEA3-B00003A3DCA3}" srcOrd="0" destOrd="0" parTransId="{8CC48234-B25C-4203-A367-FE12874BE15F}" sibTransId="{D02FDD42-568B-461B-A57F-69ED706F9B7D}"/>
    <dgm:cxn modelId="{CFB05186-9D28-4476-8D2D-E000B41AFAFB}" type="presOf" srcId="{0F05D611-AF4C-4748-8419-2206B49065EF}" destId="{46D4FADA-2C67-4700-B5FB-DA3345563335}" srcOrd="0" destOrd="1" presId="urn:microsoft.com/office/officeart/2005/8/layout/process5"/>
    <dgm:cxn modelId="{6AFE76BF-0820-4F52-A9DF-F7CCB9B45848}" type="presOf" srcId="{A0DB8215-1621-4C91-BEA3-B00003A3DCA3}" destId="{72346385-BB89-42C7-A9DA-2F390EAC5AA5}" srcOrd="0" destOrd="1" presId="urn:microsoft.com/office/officeart/2005/8/layout/process5"/>
    <dgm:cxn modelId="{04A589EB-354A-413D-A9FF-B34506BDE395}" srcId="{1DEC4BDA-55A4-445C-92A8-4227E1C36DBE}" destId="{AD4E3EA1-C096-4E07-873A-7F62BC55F78E}" srcOrd="1" destOrd="0" parTransId="{AE188C76-564A-4641-AF5E-FB19CC2ECBCA}" sibTransId="{94510635-2F09-4B6D-9450-CF79CE996B95}"/>
    <dgm:cxn modelId="{7DE43BDA-98BE-47A2-A955-5B07E1FCCD0A}" type="presOf" srcId="{A38667B9-C3C3-4DE5-A3B9-7EF413225D0D}" destId="{F8234D05-9A92-4153-93CF-DAAB9F0A5116}" srcOrd="0" destOrd="1" presId="urn:microsoft.com/office/officeart/2005/8/layout/process5"/>
    <dgm:cxn modelId="{3BFF0CA7-E224-4DA9-AA61-42291FF0C66E}" type="presOf" srcId="{CB7F3DFC-4D8E-4B7E-A205-63A214039DB0}" destId="{72346385-BB89-42C7-A9DA-2F390EAC5AA5}" srcOrd="0" destOrd="3" presId="urn:microsoft.com/office/officeart/2005/8/layout/process5"/>
    <dgm:cxn modelId="{C4A22674-BBDB-42A3-8FA2-09147E4B6EF5}" type="presOf" srcId="{E75335CA-FD00-45CB-9EFC-5313E97C3F39}" destId="{F8234D05-9A92-4153-93CF-DAAB9F0A5116}" srcOrd="0" destOrd="2" presId="urn:microsoft.com/office/officeart/2005/8/layout/process5"/>
    <dgm:cxn modelId="{41CF61D9-1FAA-4AB1-815B-9B7E19C20004}" srcId="{1DEC4BDA-55A4-445C-92A8-4227E1C36DBE}" destId="{B2BD8C06-915C-4721-8C8F-1D6758B00502}" srcOrd="0" destOrd="0" parTransId="{C97B8C65-EDBD-430D-A530-3F97BA44D9C0}" sibTransId="{87868DE2-6325-4505-949C-B63EBF44E05C}"/>
    <dgm:cxn modelId="{6E3BA29C-6003-4BBE-876B-1B7493BFDC7E}" srcId="{4D1ABE0E-F9A6-4830-8114-C51157A0225A}" destId="{A38667B9-C3C3-4DE5-A3B9-7EF413225D0D}" srcOrd="0" destOrd="0" parTransId="{DD93D09C-CCE7-429F-AAED-C4CC04F3A512}" sibTransId="{04E7604A-D530-4C20-A65A-7C8F52CCB863}"/>
    <dgm:cxn modelId="{73771FD2-130E-4F31-A980-1B10461278A3}" type="presOf" srcId="{93DEBBB7-2AFA-4F47-8A2F-443C73BE0ECE}" destId="{46D4FADA-2C67-4700-B5FB-DA3345563335}" srcOrd="0" destOrd="3" presId="urn:microsoft.com/office/officeart/2005/8/layout/process5"/>
    <dgm:cxn modelId="{CB4EFA9B-25B6-41EF-90BA-ACB8DB1FFD9D}" type="presOf" srcId="{4D1ABE0E-F9A6-4830-8114-C51157A0225A}" destId="{F8234D05-9A92-4153-93CF-DAAB9F0A5116}" srcOrd="0" destOrd="0" presId="urn:microsoft.com/office/officeart/2005/8/layout/process5"/>
    <dgm:cxn modelId="{6676D211-3B31-44F8-BB6C-1B71DB471123}" type="presOf" srcId="{61585A16-2E32-4559-BDC5-B1033721EAB0}" destId="{110DD665-71F3-43BB-83FD-487272F7C865}" srcOrd="0" destOrd="2" presId="urn:microsoft.com/office/officeart/2005/8/layout/process5"/>
    <dgm:cxn modelId="{59BAFDD2-CE24-44F6-B74A-AB0AD6FD4620}" type="presOf" srcId="{94510635-2F09-4B6D-9450-CF79CE996B95}" destId="{3A1367AB-A7DF-407C-9FCF-44F336471D54}" srcOrd="1" destOrd="0" presId="urn:microsoft.com/office/officeart/2005/8/layout/process5"/>
    <dgm:cxn modelId="{FA42AA3A-77CE-4F05-B8C6-A11063A07513}" type="presOf" srcId="{FA14EBF9-6F8E-47F1-8136-811070D49652}" destId="{5BEEB141-B5D0-4222-8468-3755B93C0231}" srcOrd="0" destOrd="2" presId="urn:microsoft.com/office/officeart/2005/8/layout/process5"/>
    <dgm:cxn modelId="{092F8732-E7F0-4237-B44D-77AD28DD6B4E}" srcId="{1DEC4BDA-55A4-445C-92A8-4227E1C36DBE}" destId="{B1DAE856-9735-46AF-841E-7220D9E42302}" srcOrd="3" destOrd="0" parTransId="{AB0DBB8C-784D-49CB-AF09-13171270A4BC}" sibTransId="{BD4559FC-8AC3-4A7B-9A7A-B8FFC55D6D6C}"/>
    <dgm:cxn modelId="{4888C80E-EAAA-4BE9-9398-56EE19F7358A}" srcId="{B2BD8C06-915C-4721-8C8F-1D6758B00502}" destId="{61585A16-2E32-4559-BDC5-B1033721EAB0}" srcOrd="1" destOrd="0" parTransId="{DCD67B5B-E98A-4660-A551-EC6F241D74E4}" sibTransId="{0E714FBA-EBBE-410A-BBEA-D3891D75B9B3}"/>
    <dgm:cxn modelId="{2EC22FBC-31B9-4905-ADFA-7F9EDEBCE873}" srcId="{1DEC4BDA-55A4-445C-92A8-4227E1C36DBE}" destId="{4D1ABE0E-F9A6-4830-8114-C51157A0225A}" srcOrd="2" destOrd="0" parTransId="{38730D68-DF18-49D2-AB6C-55448FB6893E}" sibTransId="{41B89B9F-95FE-4D45-9532-3EFBBE0CC873}"/>
    <dgm:cxn modelId="{C6904C4A-11C9-4530-AA6D-C2666E244844}" type="presOf" srcId="{6F172D70-85D0-4EC1-86D0-C5D4AD013E93}" destId="{72346385-BB89-42C7-A9DA-2F390EAC5AA5}" srcOrd="0" destOrd="2" presId="urn:microsoft.com/office/officeart/2005/8/layout/process5"/>
    <dgm:cxn modelId="{04ED500D-F3D3-4E0E-BAB1-50708F6F11EC}" srcId="{B2BD8C06-915C-4721-8C8F-1D6758B00502}" destId="{FA30E330-E42E-439E-B0A4-89442679EC1F}" srcOrd="2" destOrd="0" parTransId="{01A07554-95DF-41C2-9A17-ACA586A9E8B6}" sibTransId="{1F581725-8F12-4E66-8965-2E5A34550732}"/>
    <dgm:cxn modelId="{758B2F02-F395-49DE-B6AD-8981D6D1AC52}" type="presOf" srcId="{87868DE2-6325-4505-949C-B63EBF44E05C}" destId="{2F52BC60-7A88-4DA5-8E74-2842711EDF9D}" srcOrd="1" destOrd="0" presId="urn:microsoft.com/office/officeart/2005/8/layout/process5"/>
    <dgm:cxn modelId="{71355B14-43C3-4792-AE09-9C5ED226DB6D}" srcId="{CED0D583-1994-47CE-9C92-CEA85AF94D3F}" destId="{93DEBBB7-2AFA-4F47-8A2F-443C73BE0ECE}" srcOrd="2" destOrd="0" parTransId="{4CD6AB0A-B726-495A-A7D3-B6F424F48075}" sibTransId="{304B9FBC-099F-404F-B47D-A775003833A0}"/>
    <dgm:cxn modelId="{ECB87EDA-C670-4F9A-BF28-44E3A07D611C}" type="presOf" srcId="{B1DAE856-9735-46AF-841E-7220D9E42302}" destId="{5BEEB141-B5D0-4222-8468-3755B93C0231}" srcOrd="0" destOrd="0" presId="urn:microsoft.com/office/officeart/2005/8/layout/process5"/>
    <dgm:cxn modelId="{B0645D2E-4350-4A74-B9CB-ACAEEF2D6DE1}" type="presOf" srcId="{BD4559FC-8AC3-4A7B-9A7A-B8FFC55D6D6C}" destId="{B4A8B3EA-5F5E-424B-BDB5-ED5AB7FA1B31}" srcOrd="1" destOrd="0" presId="urn:microsoft.com/office/officeart/2005/8/layout/process5"/>
    <dgm:cxn modelId="{ECC8826A-C48C-4572-8376-0976C92C63DD}" type="presParOf" srcId="{76A33A10-084C-43D4-B2C0-0F850AA56AED}" destId="{110DD665-71F3-43BB-83FD-487272F7C865}" srcOrd="0" destOrd="0" presId="urn:microsoft.com/office/officeart/2005/8/layout/process5"/>
    <dgm:cxn modelId="{491A6426-8FE8-4AC4-8749-1DEB97ECBC8F}" type="presParOf" srcId="{76A33A10-084C-43D4-B2C0-0F850AA56AED}" destId="{8C777BD5-6393-454E-A066-7F230A854325}" srcOrd="1" destOrd="0" presId="urn:microsoft.com/office/officeart/2005/8/layout/process5"/>
    <dgm:cxn modelId="{9B6CB084-6B99-4577-BCC2-FE7DF8476C0D}" type="presParOf" srcId="{8C777BD5-6393-454E-A066-7F230A854325}" destId="{2F52BC60-7A88-4DA5-8E74-2842711EDF9D}" srcOrd="0" destOrd="0" presId="urn:microsoft.com/office/officeart/2005/8/layout/process5"/>
    <dgm:cxn modelId="{57D89458-78EE-4491-A817-EA78E0215436}" type="presParOf" srcId="{76A33A10-084C-43D4-B2C0-0F850AA56AED}" destId="{72346385-BB89-42C7-A9DA-2F390EAC5AA5}" srcOrd="2" destOrd="0" presId="urn:microsoft.com/office/officeart/2005/8/layout/process5"/>
    <dgm:cxn modelId="{4A668F61-1F0D-44BF-9D94-FA4BF8C6E955}" type="presParOf" srcId="{76A33A10-084C-43D4-B2C0-0F850AA56AED}" destId="{80F67F21-6FFF-4CE6-98E8-94E1FD60B764}" srcOrd="3" destOrd="0" presId="urn:microsoft.com/office/officeart/2005/8/layout/process5"/>
    <dgm:cxn modelId="{0ADCB4C6-DAE7-4CBA-B523-4722D91DAE57}" type="presParOf" srcId="{80F67F21-6FFF-4CE6-98E8-94E1FD60B764}" destId="{3A1367AB-A7DF-407C-9FCF-44F336471D54}" srcOrd="0" destOrd="0" presId="urn:microsoft.com/office/officeart/2005/8/layout/process5"/>
    <dgm:cxn modelId="{4E6646F3-4B7D-4591-9DB7-9C8666071F5A}" type="presParOf" srcId="{76A33A10-084C-43D4-B2C0-0F850AA56AED}" destId="{F8234D05-9A92-4153-93CF-DAAB9F0A5116}" srcOrd="4" destOrd="0" presId="urn:microsoft.com/office/officeart/2005/8/layout/process5"/>
    <dgm:cxn modelId="{15C058B7-E874-46E0-B710-0F9432C1DADE}" type="presParOf" srcId="{76A33A10-084C-43D4-B2C0-0F850AA56AED}" destId="{6C037C22-9ABD-4FC4-A1C9-F6E26C3E977A}" srcOrd="5" destOrd="0" presId="urn:microsoft.com/office/officeart/2005/8/layout/process5"/>
    <dgm:cxn modelId="{0B960A1E-BEA5-4A5D-A951-4B380957FBD6}" type="presParOf" srcId="{6C037C22-9ABD-4FC4-A1C9-F6E26C3E977A}" destId="{46B536EA-DA1F-4972-8F78-FFFDBB32DB42}" srcOrd="0" destOrd="0" presId="urn:microsoft.com/office/officeart/2005/8/layout/process5"/>
    <dgm:cxn modelId="{C08E36ED-A673-4ABE-9104-DB89F92B42B2}" type="presParOf" srcId="{76A33A10-084C-43D4-B2C0-0F850AA56AED}" destId="{5BEEB141-B5D0-4222-8468-3755B93C0231}" srcOrd="6" destOrd="0" presId="urn:microsoft.com/office/officeart/2005/8/layout/process5"/>
    <dgm:cxn modelId="{B522F602-B7B1-442A-9C4E-D41B9A0E4F85}" type="presParOf" srcId="{76A33A10-084C-43D4-B2C0-0F850AA56AED}" destId="{CA4B57C3-536E-4992-808E-00306F05E177}" srcOrd="7" destOrd="0" presId="urn:microsoft.com/office/officeart/2005/8/layout/process5"/>
    <dgm:cxn modelId="{2F593D17-5799-4BBE-83C5-18A3DE1E5F35}" type="presParOf" srcId="{CA4B57C3-536E-4992-808E-00306F05E177}" destId="{B4A8B3EA-5F5E-424B-BDB5-ED5AB7FA1B31}" srcOrd="0" destOrd="0" presId="urn:microsoft.com/office/officeart/2005/8/layout/process5"/>
    <dgm:cxn modelId="{BB2E951C-9214-4B73-AE2B-EC2707E8769C}" type="presParOf" srcId="{76A33A10-084C-43D4-B2C0-0F850AA56AED}" destId="{46D4FADA-2C67-4700-B5FB-DA3345563335}"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02789-4236-4C82-B57E-D1D0373E500A}">
      <dsp:nvSpPr>
        <dsp:cNvPr id="0" name=""/>
        <dsp:cNvSpPr/>
      </dsp:nvSpPr>
      <dsp:spPr>
        <a:xfrm>
          <a:off x="1726" y="0"/>
          <a:ext cx="2686741" cy="2335808"/>
        </a:xfrm>
        <a:prstGeom prst="roundRect">
          <a:avLst>
            <a:gd name="adj" fmla="val 10000"/>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i-FI" sz="1800" kern="1200" dirty="0" smtClean="0"/>
            <a:t>pelkäisi muiden suhtautumista itseensä, jos ottaisi huolet puheeksi tai hakisi apua</a:t>
          </a:r>
          <a:endParaRPr lang="fi-FI" sz="1800" kern="1200" dirty="0"/>
        </a:p>
      </dsp:txBody>
      <dsp:txXfrm>
        <a:off x="1726" y="934323"/>
        <a:ext cx="2686741" cy="934323"/>
      </dsp:txXfrm>
    </dsp:sp>
    <dsp:sp modelId="{2DB288B6-4C61-4D4B-8EF1-2B173CCF3B7D}">
      <dsp:nvSpPr>
        <dsp:cNvPr id="0" name=""/>
        <dsp:cNvSpPr/>
      </dsp:nvSpPr>
      <dsp:spPr>
        <a:xfrm>
          <a:off x="956185" y="140148"/>
          <a:ext cx="777824" cy="77782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A3F2EDD1-AE98-4329-BE4E-F59F04E090D7}">
      <dsp:nvSpPr>
        <dsp:cNvPr id="0" name=""/>
        <dsp:cNvSpPr/>
      </dsp:nvSpPr>
      <dsp:spPr>
        <a:xfrm>
          <a:off x="2769070" y="0"/>
          <a:ext cx="2686741" cy="2335808"/>
        </a:xfrm>
        <a:prstGeom prst="roundRect">
          <a:avLst>
            <a:gd name="adj" fmla="val 10000"/>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fi-FI" sz="1800" kern="1200" dirty="0" smtClean="0"/>
            <a:t>kokee mielenterveydestä puhumisen tai avun hakemisen häpeälliseksi</a:t>
          </a:r>
        </a:p>
      </dsp:txBody>
      <dsp:txXfrm>
        <a:off x="2769070" y="934323"/>
        <a:ext cx="2686741" cy="934323"/>
      </dsp:txXfrm>
    </dsp:sp>
    <dsp:sp modelId="{BD6EA7E4-D5AA-42FA-B7ED-EF46D8623CBD}">
      <dsp:nvSpPr>
        <dsp:cNvPr id="0" name=""/>
        <dsp:cNvSpPr/>
      </dsp:nvSpPr>
      <dsp:spPr>
        <a:xfrm>
          <a:off x="3723528" y="140148"/>
          <a:ext cx="777824" cy="77782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F276CB0D-1C42-43A0-A7DB-5D92DFB8FA46}">
      <dsp:nvSpPr>
        <dsp:cNvPr id="0" name=""/>
        <dsp:cNvSpPr/>
      </dsp:nvSpPr>
      <dsp:spPr>
        <a:xfrm>
          <a:off x="5536413" y="0"/>
          <a:ext cx="2686741" cy="2335808"/>
        </a:xfrm>
        <a:prstGeom prst="roundRect">
          <a:avLst>
            <a:gd name="adj" fmla="val 10000"/>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fi-FI" sz="1800" kern="1200" dirty="0" smtClean="0"/>
            <a:t>ei tiedä riittävästi mielenterveyteen liittyvistä asioista</a:t>
          </a:r>
          <a:endParaRPr lang="fi-FI" sz="1800" kern="1200" dirty="0"/>
        </a:p>
      </dsp:txBody>
      <dsp:txXfrm>
        <a:off x="5536413" y="934323"/>
        <a:ext cx="2686741" cy="934323"/>
      </dsp:txXfrm>
    </dsp:sp>
    <dsp:sp modelId="{4918C285-C917-4A00-8BBC-F281C5A123E8}">
      <dsp:nvSpPr>
        <dsp:cNvPr id="0" name=""/>
        <dsp:cNvSpPr/>
      </dsp:nvSpPr>
      <dsp:spPr>
        <a:xfrm>
          <a:off x="6490872" y="140148"/>
          <a:ext cx="777824" cy="77782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04B90736-15E8-43DE-966D-4156AF11E196}">
      <dsp:nvSpPr>
        <dsp:cNvPr id="0" name=""/>
        <dsp:cNvSpPr/>
      </dsp:nvSpPr>
      <dsp:spPr>
        <a:xfrm>
          <a:off x="328995" y="1868646"/>
          <a:ext cx="7566891" cy="350371"/>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DD665-71F3-43BB-83FD-487272F7C865}">
      <dsp:nvSpPr>
        <dsp:cNvPr id="0" name=""/>
        <dsp:cNvSpPr/>
      </dsp:nvSpPr>
      <dsp:spPr>
        <a:xfrm>
          <a:off x="0" y="77617"/>
          <a:ext cx="3408206" cy="1233947"/>
        </a:xfrm>
        <a:prstGeom prst="roundRect">
          <a:avLst>
            <a:gd name="adj" fmla="val 10000"/>
          </a:avLst>
        </a:prstGeom>
        <a:solidFill>
          <a:schemeClr val="bg1"/>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41910" rIns="41910" bIns="41910" numCol="1" spcCol="1270" anchor="ctr" anchorCtr="0">
          <a:noAutofit/>
        </a:bodyPr>
        <a:lstStyle/>
        <a:p>
          <a:pPr lvl="0" algn="l" defTabSz="488950">
            <a:lnSpc>
              <a:spcPct val="90000"/>
            </a:lnSpc>
            <a:spcBef>
              <a:spcPct val="0"/>
            </a:spcBef>
            <a:spcAft>
              <a:spcPct val="35000"/>
            </a:spcAft>
          </a:pPr>
          <a:r>
            <a:rPr lang="fi-FI" sz="1100" b="1" kern="1200" dirty="0" smtClean="0">
              <a:solidFill>
                <a:srgbClr val="696E72"/>
              </a:solidFill>
            </a:rPr>
            <a:t>Moduuli A: Mielenterveyden perustat työelämässä</a:t>
          </a:r>
        </a:p>
        <a:p>
          <a:pPr lvl="0" algn="l" defTabSz="488950">
            <a:lnSpc>
              <a:spcPct val="90000"/>
            </a:lnSpc>
            <a:spcBef>
              <a:spcPct val="0"/>
            </a:spcBef>
            <a:spcAft>
              <a:spcPct val="35000"/>
            </a:spcAft>
          </a:pPr>
          <a:r>
            <a:rPr lang="fi-FI" sz="1100" b="0" kern="1200" dirty="0" smtClean="0">
              <a:solidFill>
                <a:srgbClr val="696E72"/>
              </a:solidFill>
            </a:rPr>
            <a:t>(3,5h, myös erillisenä tuotteena tarjottava koulutus, aina pohjakoulutus muihin moduuleihin)</a:t>
          </a:r>
        </a:p>
        <a:p>
          <a:pPr marL="57150" lvl="1" indent="-57150" algn="l" defTabSz="488950">
            <a:lnSpc>
              <a:spcPct val="90000"/>
            </a:lnSpc>
            <a:spcBef>
              <a:spcPct val="0"/>
            </a:spcBef>
            <a:spcAft>
              <a:spcPct val="15000"/>
            </a:spcAft>
            <a:buChar char="••"/>
          </a:pPr>
          <a:r>
            <a:rPr lang="fi-FI" sz="1100" b="0" kern="1200" dirty="0" smtClean="0">
              <a:solidFill>
                <a:srgbClr val="696E72"/>
              </a:solidFill>
            </a:rPr>
            <a:t>Mitä mielenterveydellä tarkoitetaan</a:t>
          </a:r>
          <a:endParaRPr lang="fi-FI" sz="1100" b="0" kern="1200" dirty="0">
            <a:solidFill>
              <a:srgbClr val="696E72"/>
            </a:solidFill>
          </a:endParaRPr>
        </a:p>
        <a:p>
          <a:pPr marL="57150" lvl="1" indent="-57150" algn="l" defTabSz="488950">
            <a:lnSpc>
              <a:spcPct val="90000"/>
            </a:lnSpc>
            <a:spcBef>
              <a:spcPct val="0"/>
            </a:spcBef>
            <a:spcAft>
              <a:spcPct val="15000"/>
            </a:spcAft>
            <a:buChar char="••"/>
          </a:pPr>
          <a:r>
            <a:rPr lang="fi-FI" sz="1100" b="0" kern="1200" dirty="0" smtClean="0">
              <a:solidFill>
                <a:srgbClr val="696E72"/>
              </a:solidFill>
            </a:rPr>
            <a:t>Työ ja mielenterveys</a:t>
          </a:r>
          <a:endParaRPr lang="fi-FI" sz="1100" b="0" kern="1200" dirty="0">
            <a:solidFill>
              <a:srgbClr val="696E72"/>
            </a:solidFill>
          </a:endParaRPr>
        </a:p>
        <a:p>
          <a:pPr marL="57150" lvl="1" indent="-57150" algn="l" defTabSz="488950">
            <a:lnSpc>
              <a:spcPct val="90000"/>
            </a:lnSpc>
            <a:spcBef>
              <a:spcPct val="0"/>
            </a:spcBef>
            <a:spcAft>
              <a:spcPct val="15000"/>
            </a:spcAft>
            <a:buChar char="••"/>
          </a:pPr>
          <a:r>
            <a:rPr lang="fi-FI" sz="1100" b="0" kern="1200" dirty="0" smtClean="0">
              <a:solidFill>
                <a:srgbClr val="696E72"/>
              </a:solidFill>
            </a:rPr>
            <a:t>Miten vahvistan mielenterveyttäni</a:t>
          </a:r>
          <a:endParaRPr lang="fi-FI" sz="1100" b="0" kern="1200" dirty="0">
            <a:solidFill>
              <a:srgbClr val="696E72"/>
            </a:solidFill>
          </a:endParaRPr>
        </a:p>
      </dsp:txBody>
      <dsp:txXfrm>
        <a:off x="36141" y="113758"/>
        <a:ext cx="3335924" cy="1161665"/>
      </dsp:txXfrm>
    </dsp:sp>
    <dsp:sp modelId="{8C777BD5-6393-454E-A066-7F230A854325}">
      <dsp:nvSpPr>
        <dsp:cNvPr id="0" name=""/>
        <dsp:cNvSpPr/>
      </dsp:nvSpPr>
      <dsp:spPr>
        <a:xfrm rot="5400000">
          <a:off x="1641409" y="1131887"/>
          <a:ext cx="125386" cy="6095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fi-FI" sz="600" kern="1200"/>
        </a:p>
      </dsp:txBody>
      <dsp:txXfrm rot="-5400000">
        <a:off x="1521234" y="1373974"/>
        <a:ext cx="365736" cy="87770"/>
      </dsp:txXfrm>
    </dsp:sp>
    <dsp:sp modelId="{72346385-BB89-42C7-A9DA-2F390EAC5AA5}">
      <dsp:nvSpPr>
        <dsp:cNvPr id="0" name=""/>
        <dsp:cNvSpPr/>
      </dsp:nvSpPr>
      <dsp:spPr>
        <a:xfrm>
          <a:off x="0" y="1548142"/>
          <a:ext cx="3408206" cy="1233947"/>
        </a:xfrm>
        <a:prstGeom prst="roundRect">
          <a:avLst>
            <a:gd name="adj" fmla="val 10000"/>
          </a:avLst>
        </a:prstGeom>
        <a:solidFill>
          <a:srgbClr val="F0F0F1"/>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fi-FI" sz="1100" b="1" kern="1200" dirty="0" smtClean="0">
              <a:solidFill>
                <a:srgbClr val="696E72"/>
              </a:solidFill>
            </a:rPr>
            <a:t>Moduuli B: Tunteet ja vuorovaikutus työyhteisössä</a:t>
          </a:r>
        </a:p>
        <a:p>
          <a:pPr lvl="0" algn="l" defTabSz="488950">
            <a:lnSpc>
              <a:spcPct val="90000"/>
            </a:lnSpc>
            <a:spcBef>
              <a:spcPct val="0"/>
            </a:spcBef>
            <a:spcAft>
              <a:spcPct val="35000"/>
            </a:spcAft>
          </a:pPr>
          <a:r>
            <a:rPr lang="fi-FI" sz="1100" b="0" kern="1200" dirty="0" smtClean="0">
              <a:solidFill>
                <a:srgbClr val="696E72"/>
              </a:solidFill>
            </a:rPr>
            <a:t>(3,5h)</a:t>
          </a:r>
          <a:endParaRPr lang="fi-FI" sz="1100" b="0" kern="1200" dirty="0">
            <a:solidFill>
              <a:srgbClr val="696E72"/>
            </a:solidFill>
          </a:endParaRPr>
        </a:p>
        <a:p>
          <a:pPr marL="57150" lvl="1" indent="-57150" algn="l" defTabSz="488950">
            <a:lnSpc>
              <a:spcPct val="90000"/>
            </a:lnSpc>
            <a:spcBef>
              <a:spcPct val="0"/>
            </a:spcBef>
            <a:spcAft>
              <a:spcPct val="15000"/>
            </a:spcAft>
            <a:buChar char="••"/>
          </a:pPr>
          <a:r>
            <a:rPr lang="fi-FI" sz="1100" kern="1200" dirty="0" smtClean="0">
              <a:solidFill>
                <a:srgbClr val="696E72"/>
              </a:solidFill>
            </a:rPr>
            <a:t>Tunteet ja niiden säätely työssä</a:t>
          </a:r>
          <a:endParaRPr lang="fi-FI" sz="1100" kern="1200" dirty="0">
            <a:solidFill>
              <a:srgbClr val="696E72"/>
            </a:solidFill>
          </a:endParaRPr>
        </a:p>
        <a:p>
          <a:pPr marL="57150" lvl="1" indent="-57150" algn="l" defTabSz="488950">
            <a:lnSpc>
              <a:spcPct val="90000"/>
            </a:lnSpc>
            <a:spcBef>
              <a:spcPct val="0"/>
            </a:spcBef>
            <a:spcAft>
              <a:spcPct val="15000"/>
            </a:spcAft>
            <a:buChar char="••"/>
          </a:pPr>
          <a:r>
            <a:rPr lang="fi-FI" sz="1100" kern="1200" dirty="0" smtClean="0">
              <a:solidFill>
                <a:srgbClr val="696E72"/>
              </a:solidFill>
            </a:rPr>
            <a:t>Vuorovaikutus työyhteisössä</a:t>
          </a:r>
          <a:endParaRPr lang="fi-FI" sz="1100" kern="1200" dirty="0">
            <a:solidFill>
              <a:srgbClr val="696E72"/>
            </a:solidFill>
          </a:endParaRPr>
        </a:p>
        <a:p>
          <a:pPr marL="57150" lvl="1" indent="-57150" algn="l" defTabSz="488950">
            <a:lnSpc>
              <a:spcPct val="90000"/>
            </a:lnSpc>
            <a:spcBef>
              <a:spcPct val="0"/>
            </a:spcBef>
            <a:spcAft>
              <a:spcPct val="15000"/>
            </a:spcAft>
            <a:buChar char="••"/>
          </a:pPr>
          <a:r>
            <a:rPr lang="fi-FI" sz="1100" kern="1200" dirty="0" smtClean="0">
              <a:solidFill>
                <a:srgbClr val="696E72"/>
              </a:solidFill>
            </a:rPr>
            <a:t>Mielenterveyden ongelmien vaikutus vuorovaikutukseen</a:t>
          </a:r>
          <a:endParaRPr lang="fi-FI" sz="1100" kern="1200" dirty="0">
            <a:solidFill>
              <a:srgbClr val="696E72"/>
            </a:solidFill>
          </a:endParaRPr>
        </a:p>
      </dsp:txBody>
      <dsp:txXfrm>
        <a:off x="36141" y="1584283"/>
        <a:ext cx="3335924" cy="1161665"/>
      </dsp:txXfrm>
    </dsp:sp>
    <dsp:sp modelId="{80F67F21-6FFF-4CE6-98E8-94E1FD60B764}">
      <dsp:nvSpPr>
        <dsp:cNvPr id="0" name=""/>
        <dsp:cNvSpPr/>
      </dsp:nvSpPr>
      <dsp:spPr>
        <a:xfrm rot="5407154">
          <a:off x="1650750" y="2575382"/>
          <a:ext cx="103729" cy="6095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i-FI" sz="500" kern="1200"/>
        </a:p>
      </dsp:txBody>
      <dsp:txXfrm rot="-5400000">
        <a:off x="1519779" y="2828298"/>
        <a:ext cx="365736" cy="72610"/>
      </dsp:txXfrm>
    </dsp:sp>
    <dsp:sp modelId="{F8234D05-9A92-4153-93CF-DAAB9F0A5116}">
      <dsp:nvSpPr>
        <dsp:cNvPr id="0" name=""/>
        <dsp:cNvSpPr/>
      </dsp:nvSpPr>
      <dsp:spPr>
        <a:xfrm>
          <a:off x="0" y="2984302"/>
          <a:ext cx="3402233" cy="1231779"/>
        </a:xfrm>
        <a:prstGeom prst="roundRect">
          <a:avLst>
            <a:gd name="adj" fmla="val 10000"/>
          </a:avLst>
        </a:prstGeom>
        <a:solidFill>
          <a:srgbClr val="F0F0F1"/>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fi-FI" sz="1100" b="1" kern="1200" dirty="0" smtClean="0">
              <a:solidFill>
                <a:srgbClr val="696E72"/>
              </a:solidFill>
            </a:rPr>
            <a:t>Moduuli C: Muutokset, kriisit ja selviytyminen</a:t>
          </a:r>
        </a:p>
        <a:p>
          <a:pPr lvl="0" algn="l" defTabSz="488950">
            <a:lnSpc>
              <a:spcPct val="90000"/>
            </a:lnSpc>
            <a:spcBef>
              <a:spcPct val="0"/>
            </a:spcBef>
            <a:spcAft>
              <a:spcPct val="35000"/>
            </a:spcAft>
          </a:pPr>
          <a:r>
            <a:rPr lang="fi-FI" sz="1100" b="0" kern="1200" dirty="0" smtClean="0">
              <a:solidFill>
                <a:srgbClr val="696E72"/>
              </a:solidFill>
            </a:rPr>
            <a:t>(3,5h)</a:t>
          </a:r>
          <a:endParaRPr lang="fi-FI" sz="1100" b="0" kern="1200" dirty="0">
            <a:solidFill>
              <a:srgbClr val="696E72"/>
            </a:solidFill>
          </a:endParaRPr>
        </a:p>
        <a:p>
          <a:pPr marL="57150" lvl="1" indent="-57150" algn="l" defTabSz="488950">
            <a:lnSpc>
              <a:spcPct val="90000"/>
            </a:lnSpc>
            <a:spcBef>
              <a:spcPct val="0"/>
            </a:spcBef>
            <a:spcAft>
              <a:spcPct val="15000"/>
            </a:spcAft>
            <a:buChar char="••"/>
          </a:pPr>
          <a:r>
            <a:rPr lang="fi-FI" sz="1100" kern="1200" dirty="0" smtClean="0">
              <a:solidFill>
                <a:srgbClr val="696E72"/>
              </a:solidFill>
            </a:rPr>
            <a:t>Muutokset ja yksilön reagointi</a:t>
          </a:r>
          <a:endParaRPr lang="fi-FI" sz="1100" kern="1200" dirty="0">
            <a:solidFill>
              <a:srgbClr val="696E72"/>
            </a:solidFill>
          </a:endParaRPr>
        </a:p>
        <a:p>
          <a:pPr marL="57150" lvl="1" indent="-57150" algn="l" defTabSz="488950">
            <a:lnSpc>
              <a:spcPct val="90000"/>
            </a:lnSpc>
            <a:spcBef>
              <a:spcPct val="0"/>
            </a:spcBef>
            <a:spcAft>
              <a:spcPct val="15000"/>
            </a:spcAft>
            <a:buChar char="••"/>
          </a:pPr>
          <a:r>
            <a:rPr lang="fi-FI" sz="1100" kern="1200" dirty="0" smtClean="0">
              <a:solidFill>
                <a:srgbClr val="696E72"/>
              </a:solidFill>
            </a:rPr>
            <a:t>Kriisien ja surun käsittely työyhteisössä</a:t>
          </a:r>
          <a:endParaRPr lang="fi-FI" sz="1100" kern="1200" dirty="0">
            <a:solidFill>
              <a:srgbClr val="696E72"/>
            </a:solidFill>
          </a:endParaRPr>
        </a:p>
        <a:p>
          <a:pPr marL="57150" lvl="1" indent="-57150" algn="l" defTabSz="488950">
            <a:lnSpc>
              <a:spcPct val="90000"/>
            </a:lnSpc>
            <a:spcBef>
              <a:spcPct val="0"/>
            </a:spcBef>
            <a:spcAft>
              <a:spcPct val="15000"/>
            </a:spcAft>
            <a:buChar char="••"/>
          </a:pPr>
          <a:r>
            <a:rPr lang="fi-FI" sz="1100" kern="1200" dirty="0" smtClean="0">
              <a:solidFill>
                <a:srgbClr val="696E72"/>
              </a:solidFill>
            </a:rPr>
            <a:t>Palautumiskyvykkyyden vahvistaminen</a:t>
          </a:r>
          <a:endParaRPr lang="fi-FI" sz="1100" kern="1200" dirty="0">
            <a:solidFill>
              <a:srgbClr val="696E72"/>
            </a:solidFill>
          </a:endParaRPr>
        </a:p>
      </dsp:txBody>
      <dsp:txXfrm>
        <a:off x="36078" y="3020380"/>
        <a:ext cx="3330077" cy="1159623"/>
      </dsp:txXfrm>
    </dsp:sp>
    <dsp:sp modelId="{6C037C22-9ABD-4FC4-A1C9-F6E26C3E977A}">
      <dsp:nvSpPr>
        <dsp:cNvPr id="0" name=""/>
        <dsp:cNvSpPr/>
      </dsp:nvSpPr>
      <dsp:spPr>
        <a:xfrm rot="5400000">
          <a:off x="1657296" y="4055639"/>
          <a:ext cx="115015" cy="6095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i-FI" sz="500" kern="1200"/>
        </a:p>
      </dsp:txBody>
      <dsp:txXfrm rot="-5400000">
        <a:off x="1531936" y="4302911"/>
        <a:ext cx="365736" cy="80511"/>
      </dsp:txXfrm>
    </dsp:sp>
    <dsp:sp modelId="{5BEEB141-B5D0-4222-8468-3755B93C0231}">
      <dsp:nvSpPr>
        <dsp:cNvPr id="0" name=""/>
        <dsp:cNvSpPr/>
      </dsp:nvSpPr>
      <dsp:spPr>
        <a:xfrm>
          <a:off x="0" y="4446834"/>
          <a:ext cx="3402233" cy="1231779"/>
        </a:xfrm>
        <a:prstGeom prst="roundRect">
          <a:avLst>
            <a:gd name="adj" fmla="val 10000"/>
          </a:avLst>
        </a:prstGeom>
        <a:solidFill>
          <a:srgbClr val="F0F0F1"/>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fi-FI" sz="1100" b="1" kern="1200" dirty="0" smtClean="0">
              <a:solidFill>
                <a:srgbClr val="696E72"/>
              </a:solidFill>
            </a:rPr>
            <a:t>Moduuli D: Työkyvyn voimavarat</a:t>
          </a:r>
        </a:p>
        <a:p>
          <a:pPr lvl="0" algn="l" defTabSz="488950">
            <a:lnSpc>
              <a:spcPct val="90000"/>
            </a:lnSpc>
            <a:spcBef>
              <a:spcPct val="0"/>
            </a:spcBef>
            <a:spcAft>
              <a:spcPct val="35000"/>
            </a:spcAft>
          </a:pPr>
          <a:r>
            <a:rPr lang="fi-FI" sz="1100" b="0" kern="1200" dirty="0" smtClean="0">
              <a:solidFill>
                <a:srgbClr val="696E72"/>
              </a:solidFill>
            </a:rPr>
            <a:t>(3,5h)</a:t>
          </a:r>
          <a:endParaRPr lang="fi-FI" sz="1100" b="0" kern="1200" dirty="0">
            <a:solidFill>
              <a:srgbClr val="696E72"/>
            </a:solidFill>
          </a:endParaRPr>
        </a:p>
        <a:p>
          <a:pPr marL="57150" lvl="1" indent="-57150" algn="l" defTabSz="488950">
            <a:lnSpc>
              <a:spcPct val="90000"/>
            </a:lnSpc>
            <a:spcBef>
              <a:spcPct val="0"/>
            </a:spcBef>
            <a:spcAft>
              <a:spcPct val="15000"/>
            </a:spcAft>
            <a:buChar char="••"/>
          </a:pPr>
          <a:r>
            <a:rPr lang="fi-FI" sz="1100" kern="1200" dirty="0" smtClean="0">
              <a:solidFill>
                <a:srgbClr val="696E72"/>
              </a:solidFill>
            </a:rPr>
            <a:t>Arjen valinnat mielenterveyden vahvistamiseksi</a:t>
          </a:r>
          <a:endParaRPr lang="fi-FI" sz="1100" kern="1200" dirty="0">
            <a:solidFill>
              <a:srgbClr val="696E72"/>
            </a:solidFill>
          </a:endParaRPr>
        </a:p>
        <a:p>
          <a:pPr marL="57150" lvl="1" indent="-57150" algn="l" defTabSz="488950">
            <a:lnSpc>
              <a:spcPct val="90000"/>
            </a:lnSpc>
            <a:spcBef>
              <a:spcPct val="0"/>
            </a:spcBef>
            <a:spcAft>
              <a:spcPct val="15000"/>
            </a:spcAft>
            <a:buChar char="••"/>
          </a:pPr>
          <a:r>
            <a:rPr lang="fi-FI" sz="1100" kern="1200" dirty="0" smtClean="0">
              <a:solidFill>
                <a:srgbClr val="696E72"/>
              </a:solidFill>
            </a:rPr>
            <a:t>Palautuminen, stressinsäätely ja uni</a:t>
          </a:r>
          <a:endParaRPr lang="fi-FI" sz="1100" kern="1200" dirty="0">
            <a:solidFill>
              <a:srgbClr val="696E72"/>
            </a:solidFill>
          </a:endParaRPr>
        </a:p>
        <a:p>
          <a:pPr marL="57150" lvl="1" indent="-57150" algn="l" defTabSz="488950">
            <a:lnSpc>
              <a:spcPct val="90000"/>
            </a:lnSpc>
            <a:spcBef>
              <a:spcPct val="0"/>
            </a:spcBef>
            <a:spcAft>
              <a:spcPct val="15000"/>
            </a:spcAft>
            <a:buChar char="••"/>
          </a:pPr>
          <a:r>
            <a:rPr lang="fi-FI" sz="1100" kern="1200" dirty="0" smtClean="0">
              <a:solidFill>
                <a:srgbClr val="696E72"/>
              </a:solidFill>
            </a:rPr>
            <a:t>Psykologisen pääoman vahvistaminen</a:t>
          </a:r>
          <a:endParaRPr lang="fi-FI" sz="1100" kern="1200" dirty="0">
            <a:solidFill>
              <a:srgbClr val="696E72"/>
            </a:solidFill>
          </a:endParaRPr>
        </a:p>
      </dsp:txBody>
      <dsp:txXfrm>
        <a:off x="36078" y="4482912"/>
        <a:ext cx="3330077" cy="1159623"/>
      </dsp:txXfrm>
    </dsp:sp>
    <dsp:sp modelId="{CA4B57C3-536E-4992-808E-00306F05E177}">
      <dsp:nvSpPr>
        <dsp:cNvPr id="0" name=""/>
        <dsp:cNvSpPr/>
      </dsp:nvSpPr>
      <dsp:spPr>
        <a:xfrm rot="5395186">
          <a:off x="4935247" y="-66974"/>
          <a:ext cx="1096049" cy="2835907"/>
        </a:xfrm>
        <a:prstGeom prst="ben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fi-FI" sz="5500" kern="1200"/>
        </a:p>
      </dsp:txBody>
      <dsp:txXfrm>
        <a:off x="5099424" y="335800"/>
        <a:ext cx="767234" cy="1701545"/>
      </dsp:txXfrm>
    </dsp:sp>
    <dsp:sp modelId="{46D4FADA-2C67-4700-B5FB-DA3345563335}">
      <dsp:nvSpPr>
        <dsp:cNvPr id="0" name=""/>
        <dsp:cNvSpPr/>
      </dsp:nvSpPr>
      <dsp:spPr>
        <a:xfrm>
          <a:off x="4862906" y="2596041"/>
          <a:ext cx="3487940" cy="1683994"/>
        </a:xfrm>
        <a:prstGeom prst="roundRect">
          <a:avLst>
            <a:gd name="adj" fmla="val 10000"/>
          </a:avLst>
        </a:prstGeom>
        <a:solidFill>
          <a:srgbClr val="F0F0F1"/>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fi-FI" sz="1100" b="1" kern="1200" dirty="0" smtClean="0">
              <a:solidFill>
                <a:srgbClr val="696E72"/>
              </a:solidFill>
            </a:rPr>
            <a:t>+ Moduuli E: Perustietoja mielenterveyden häiriöistä</a:t>
          </a:r>
        </a:p>
        <a:p>
          <a:pPr lvl="0" algn="l" defTabSz="488950">
            <a:lnSpc>
              <a:spcPct val="90000"/>
            </a:lnSpc>
            <a:spcBef>
              <a:spcPct val="0"/>
            </a:spcBef>
            <a:spcAft>
              <a:spcPct val="35000"/>
            </a:spcAft>
          </a:pPr>
          <a:r>
            <a:rPr lang="fi-FI" sz="1100" kern="1200" dirty="0" smtClean="0">
              <a:solidFill>
                <a:srgbClr val="696E72"/>
              </a:solidFill>
            </a:rPr>
            <a:t>(3,5h, erityisesti esimiehille, henkilöstöhallinnolle, työsuojelu- ja luottamushenkilöstölle)</a:t>
          </a:r>
          <a:endParaRPr lang="fi-FI" sz="1100" b="1" kern="1200" dirty="0">
            <a:solidFill>
              <a:srgbClr val="696E72"/>
            </a:solidFill>
          </a:endParaRPr>
        </a:p>
        <a:p>
          <a:pPr marL="57150" lvl="1" indent="-57150" algn="l" defTabSz="488950">
            <a:lnSpc>
              <a:spcPct val="90000"/>
            </a:lnSpc>
            <a:spcBef>
              <a:spcPct val="0"/>
            </a:spcBef>
            <a:spcAft>
              <a:spcPct val="15000"/>
            </a:spcAft>
            <a:buChar char="••"/>
          </a:pPr>
          <a:r>
            <a:rPr lang="fi-FI" sz="1100" kern="1200" dirty="0" smtClean="0">
              <a:solidFill>
                <a:srgbClr val="696E72"/>
              </a:solidFill>
            </a:rPr>
            <a:t>Yleisimmät mielenterveyden häiriöt sekä niiden vaikutus työhön</a:t>
          </a:r>
          <a:endParaRPr lang="fi-FI" sz="1100" kern="1200" dirty="0">
            <a:solidFill>
              <a:srgbClr val="696E72"/>
            </a:solidFill>
          </a:endParaRPr>
        </a:p>
        <a:p>
          <a:pPr marL="57150" lvl="1" indent="-57150" algn="l" defTabSz="488950">
            <a:lnSpc>
              <a:spcPct val="90000"/>
            </a:lnSpc>
            <a:spcBef>
              <a:spcPct val="0"/>
            </a:spcBef>
            <a:spcAft>
              <a:spcPct val="15000"/>
            </a:spcAft>
            <a:buChar char="••"/>
          </a:pPr>
          <a:r>
            <a:rPr lang="fi-FI" sz="1100" kern="1200" dirty="0" smtClean="0">
              <a:solidFill>
                <a:srgbClr val="696E72"/>
              </a:solidFill>
            </a:rPr>
            <a:t>Varhainen välittäminen ja huolen puheeksi ottaminen</a:t>
          </a:r>
          <a:endParaRPr lang="fi-FI" sz="1100" kern="1200" dirty="0">
            <a:solidFill>
              <a:srgbClr val="696E72"/>
            </a:solidFill>
          </a:endParaRPr>
        </a:p>
        <a:p>
          <a:pPr marL="57150" lvl="1" indent="-57150" algn="l" defTabSz="488950">
            <a:lnSpc>
              <a:spcPct val="90000"/>
            </a:lnSpc>
            <a:spcBef>
              <a:spcPct val="0"/>
            </a:spcBef>
            <a:spcAft>
              <a:spcPct val="15000"/>
            </a:spcAft>
            <a:buChar char="••"/>
          </a:pPr>
          <a:r>
            <a:rPr lang="fi-FI" sz="1100" kern="1200" dirty="0" smtClean="0">
              <a:solidFill>
                <a:srgbClr val="696E72"/>
              </a:solidFill>
            </a:rPr>
            <a:t>Tietoa auttamisverkostoista</a:t>
          </a:r>
          <a:endParaRPr lang="fi-FI" sz="1100" kern="1200" dirty="0">
            <a:solidFill>
              <a:srgbClr val="696E72"/>
            </a:solidFill>
          </a:endParaRPr>
        </a:p>
      </dsp:txBody>
      <dsp:txXfrm>
        <a:off x="4912229" y="2645364"/>
        <a:ext cx="3389294" cy="158534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3939CEE9-07F5-4741-A96A-432751791589}" type="datetimeFigureOut">
              <a:rPr lang="fi-FI" smtClean="0"/>
              <a:t>4.5.2018</a:t>
            </a:fld>
            <a:endParaRPr lang="fi-FI"/>
          </a:p>
        </p:txBody>
      </p:sp>
      <p:sp>
        <p:nvSpPr>
          <p:cNvPr id="4" name="Alatunnisteen paikkamerkki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30D65A9-DE85-4354-8450-F509C77DCAB8}" type="slidenum">
              <a:rPr lang="fi-FI" smtClean="0"/>
              <a:t>‹#›</a:t>
            </a:fld>
            <a:endParaRPr lang="fi-FI"/>
          </a:p>
        </p:txBody>
      </p:sp>
    </p:spTree>
    <p:extLst>
      <p:ext uri="{BB962C8B-B14F-4D97-AF65-F5344CB8AC3E}">
        <p14:creationId xmlns:p14="http://schemas.microsoft.com/office/powerpoint/2010/main" val="313877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7226B09-8C98-4DFB-A0D8-504DE3B854E9}" type="datetimeFigureOut">
              <a:rPr lang="fi-FI" smtClean="0"/>
              <a:t>4.5.2018</a:t>
            </a:fld>
            <a:endParaRPr lang="fi-FI"/>
          </a:p>
        </p:txBody>
      </p:sp>
      <p:sp>
        <p:nvSpPr>
          <p:cNvPr id="4" name="Dian kuvan paikkamerkki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2728A35-92AB-4BA2-B5BC-A5F71663271F}" type="slidenum">
              <a:rPr lang="fi-FI" smtClean="0"/>
              <a:t>‹#›</a:t>
            </a:fld>
            <a:endParaRPr lang="fi-FI"/>
          </a:p>
        </p:txBody>
      </p:sp>
    </p:spTree>
    <p:extLst>
      <p:ext uri="{BB962C8B-B14F-4D97-AF65-F5344CB8AC3E}">
        <p14:creationId xmlns:p14="http://schemas.microsoft.com/office/powerpoint/2010/main" val="983804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2728A35-92AB-4BA2-B5BC-A5F71663271F}" type="slidenum">
              <a:rPr lang="fi-FI" smtClean="0"/>
              <a:t>2</a:t>
            </a:fld>
            <a:endParaRPr lang="fi-FI"/>
          </a:p>
        </p:txBody>
      </p:sp>
    </p:spTree>
    <p:extLst>
      <p:ext uri="{BB962C8B-B14F-4D97-AF65-F5344CB8AC3E}">
        <p14:creationId xmlns:p14="http://schemas.microsoft.com/office/powerpoint/2010/main" val="2686812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A2728A35-92AB-4BA2-B5BC-A5F71663271F}" type="slidenum">
              <a:rPr lang="fi-FI" smtClean="0"/>
              <a:t>3</a:t>
            </a:fld>
            <a:endParaRPr lang="fi-FI"/>
          </a:p>
        </p:txBody>
      </p:sp>
    </p:spTree>
    <p:extLst>
      <p:ext uri="{BB962C8B-B14F-4D97-AF65-F5344CB8AC3E}">
        <p14:creationId xmlns:p14="http://schemas.microsoft.com/office/powerpoint/2010/main" val="151369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smtClean="0"/>
              <a:t>Mielenterveyden</a:t>
            </a:r>
            <a:r>
              <a:rPr lang="fi-FI" b="1" baseline="0" dirty="0" smtClean="0"/>
              <a:t> ongelmat, niitä voi ehkäistä ja niistä voi parantua. Tärkeää on se, että apua on saatavilla. Mielenterveystaidot ovat kansalaistaitoja, joihin on hyvä kasvaa pienestä pitäen. Mutta myös aikuisiällä voi oppia vahvistamaan omaa ja läheisten hyvinvointia. </a:t>
            </a:r>
            <a:endParaRPr lang="fi-FI" b="1" dirty="0"/>
          </a:p>
        </p:txBody>
      </p:sp>
      <p:sp>
        <p:nvSpPr>
          <p:cNvPr id="4" name="Dian numeron paikkamerkki 3"/>
          <p:cNvSpPr>
            <a:spLocks noGrp="1"/>
          </p:cNvSpPr>
          <p:nvPr>
            <p:ph type="sldNum" sz="quarter" idx="10"/>
          </p:nvPr>
        </p:nvSpPr>
        <p:spPr/>
        <p:txBody>
          <a:bodyPr/>
          <a:lstStyle/>
          <a:p>
            <a:fld id="{A2728A35-92AB-4BA2-B5BC-A5F71663271F}" type="slidenum">
              <a:rPr lang="fi-FI" smtClean="0"/>
              <a:t>5</a:t>
            </a:fld>
            <a:endParaRPr lang="fi-FI"/>
          </a:p>
        </p:txBody>
      </p:sp>
    </p:spTree>
    <p:extLst>
      <p:ext uri="{BB962C8B-B14F-4D97-AF65-F5344CB8AC3E}">
        <p14:creationId xmlns:p14="http://schemas.microsoft.com/office/powerpoint/2010/main" val="230733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2728A35-92AB-4BA2-B5BC-A5F71663271F}" type="slidenum">
              <a:rPr lang="fi-FI" smtClean="0"/>
              <a:t>7</a:t>
            </a:fld>
            <a:endParaRPr lang="fi-FI"/>
          </a:p>
        </p:txBody>
      </p:sp>
    </p:spTree>
    <p:extLst>
      <p:ext uri="{BB962C8B-B14F-4D97-AF65-F5344CB8AC3E}">
        <p14:creationId xmlns:p14="http://schemas.microsoft.com/office/powerpoint/2010/main" val="26367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smtClean="0"/>
              <a:t>31 % sanoo, ettei tietäisi miten pitää toimia, jos pitäisi ottaa mielenterveysasioita puheeksi tai hakea apua. Pienempänä rinnalla pari muuta poimintaa: pelkäisi muiden suhtautumista itseensä jne. </a:t>
            </a:r>
          </a:p>
          <a:p>
            <a:endParaRPr lang="fi-FI" dirty="0"/>
          </a:p>
        </p:txBody>
      </p:sp>
      <p:sp>
        <p:nvSpPr>
          <p:cNvPr id="4" name="Dian numeron paikkamerkki 3"/>
          <p:cNvSpPr>
            <a:spLocks noGrp="1"/>
          </p:cNvSpPr>
          <p:nvPr>
            <p:ph type="sldNum" sz="quarter" idx="10"/>
          </p:nvPr>
        </p:nvSpPr>
        <p:spPr/>
        <p:txBody>
          <a:bodyPr/>
          <a:lstStyle/>
          <a:p>
            <a:fld id="{A2728A35-92AB-4BA2-B5BC-A5F71663271F}" type="slidenum">
              <a:rPr lang="fi-FI" smtClean="0"/>
              <a:t>8</a:t>
            </a:fld>
            <a:endParaRPr lang="fi-FI"/>
          </a:p>
        </p:txBody>
      </p:sp>
    </p:spTree>
    <p:extLst>
      <p:ext uri="{BB962C8B-B14F-4D97-AF65-F5344CB8AC3E}">
        <p14:creationId xmlns:p14="http://schemas.microsoft.com/office/powerpoint/2010/main" val="206197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2728A35-92AB-4BA2-B5BC-A5F71663271F}" type="slidenum">
              <a:rPr lang="fi-FI" smtClean="0"/>
              <a:t>11</a:t>
            </a:fld>
            <a:endParaRPr lang="fi-FI"/>
          </a:p>
        </p:txBody>
      </p:sp>
    </p:spTree>
    <p:extLst>
      <p:ext uri="{BB962C8B-B14F-4D97-AF65-F5344CB8AC3E}">
        <p14:creationId xmlns:p14="http://schemas.microsoft.com/office/powerpoint/2010/main" val="3045847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solidFill>
                  <a:schemeClr val="tx1"/>
                </a:solidFill>
              </a:rPr>
              <a:t>Tämä</a:t>
            </a:r>
            <a:r>
              <a:rPr lang="en-US" b="1" dirty="0" smtClean="0">
                <a:solidFill>
                  <a:schemeClr val="tx1"/>
                </a:solidFill>
              </a:rPr>
              <a:t> </a:t>
            </a:r>
            <a:r>
              <a:rPr lang="en-US" b="1" dirty="0" err="1" smtClean="0">
                <a:solidFill>
                  <a:schemeClr val="tx1"/>
                </a:solidFill>
              </a:rPr>
              <a:t>sivussa</a:t>
            </a:r>
            <a:r>
              <a:rPr lang="en-US" b="1" dirty="0" smtClean="0">
                <a:solidFill>
                  <a:schemeClr val="tx1"/>
                </a:solidFill>
              </a:rPr>
              <a:t> </a:t>
            </a:r>
            <a:r>
              <a:rPr lang="en-US" b="1" dirty="0" err="1" smtClean="0">
                <a:solidFill>
                  <a:schemeClr val="tx1"/>
                </a:solidFill>
              </a:rPr>
              <a:t>olevan</a:t>
            </a:r>
            <a:r>
              <a:rPr lang="en-US" b="1" dirty="0" smtClean="0">
                <a:solidFill>
                  <a:schemeClr val="tx1"/>
                </a:solidFill>
              </a:rPr>
              <a:t> television </a:t>
            </a:r>
            <a:r>
              <a:rPr lang="en-US" b="1" dirty="0" err="1" smtClean="0">
                <a:solidFill>
                  <a:schemeClr val="tx1"/>
                </a:solidFill>
              </a:rPr>
              <a:t>näytölle</a:t>
            </a:r>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A2728A35-92AB-4BA2-B5BC-A5F71663271F}" type="slidenum">
              <a:rPr lang="fi-FI" smtClean="0"/>
              <a:t>23</a:t>
            </a:fld>
            <a:endParaRPr lang="fi-FI"/>
          </a:p>
        </p:txBody>
      </p:sp>
    </p:spTree>
    <p:extLst>
      <p:ext uri="{BB962C8B-B14F-4D97-AF65-F5344CB8AC3E}">
        <p14:creationId xmlns:p14="http://schemas.microsoft.com/office/powerpoint/2010/main" val="509903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17575" y="744538"/>
            <a:ext cx="4962525" cy="3722687"/>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A2728A35-92AB-4BA2-B5BC-A5F71663271F}" type="slidenum">
              <a:rPr lang="fi-FI" smtClean="0"/>
              <a:t>24</a:t>
            </a:fld>
            <a:endParaRPr lang="fi-FI"/>
          </a:p>
        </p:txBody>
      </p:sp>
    </p:spTree>
    <p:extLst>
      <p:ext uri="{BB962C8B-B14F-4D97-AF65-F5344CB8AC3E}">
        <p14:creationId xmlns:p14="http://schemas.microsoft.com/office/powerpoint/2010/main" val="1321414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251520" y="1792520"/>
            <a:ext cx="8640960" cy="2634343"/>
          </a:xfrm>
        </p:spPr>
        <p:txBody>
          <a:bodyPr anchor="ctr" anchorCtr="0"/>
          <a:lstStyle>
            <a:lvl1pPr algn="ctr">
              <a:defRPr sz="4400">
                <a:solidFill>
                  <a:srgbClr val="00E13C"/>
                </a:solidFill>
              </a:defRPr>
            </a:lvl1pPr>
          </a:lstStyle>
          <a:p>
            <a:r>
              <a:rPr lang="fi-FI" dirty="0" smtClean="0"/>
              <a:t>Lisää otsikko</a:t>
            </a:r>
            <a:endParaRPr lang="fi-FI" dirty="0"/>
          </a:p>
        </p:txBody>
      </p:sp>
      <p:sp>
        <p:nvSpPr>
          <p:cNvPr id="3" name="Alaotsikko 2"/>
          <p:cNvSpPr>
            <a:spLocks noGrp="1"/>
          </p:cNvSpPr>
          <p:nvPr>
            <p:ph type="subTitle" idx="1" hasCustomPrompt="1"/>
          </p:nvPr>
        </p:nvSpPr>
        <p:spPr>
          <a:xfrm>
            <a:off x="1371600" y="4963616"/>
            <a:ext cx="6400800" cy="985664"/>
          </a:xfrm>
        </p:spPr>
        <p:txBody>
          <a:bodyPr>
            <a:normAutofit/>
          </a:bodyPr>
          <a:lstStyle>
            <a:lvl1pPr marL="0" indent="0" algn="ctr">
              <a:buNone/>
              <a:defRPr sz="1800" baseline="0">
                <a:solidFill>
                  <a:schemeClr val="tx1">
                    <a:tint val="75000"/>
                  </a:schemeClr>
                </a:solidFill>
                <a:latin typeface="+mn-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dirty="0" smtClean="0"/>
              <a:t>Lisää alaotsikko</a:t>
            </a:r>
            <a:endParaRPr lang="fi-FI" dirty="0"/>
          </a:p>
        </p:txBody>
      </p:sp>
      <p:sp>
        <p:nvSpPr>
          <p:cNvPr id="4" name="Päivämäärän paikkamerkki 3"/>
          <p:cNvSpPr>
            <a:spLocks noGrp="1"/>
          </p:cNvSpPr>
          <p:nvPr>
            <p:ph type="dt" sz="half" idx="10"/>
          </p:nvPr>
        </p:nvSpPr>
        <p:spPr/>
        <p:txBody>
          <a:bodyPr/>
          <a:lstStyle/>
          <a:p>
            <a:fld id="{0591B7AA-BB94-4250-BC79-C4B22BFD37CD}" type="datetime1">
              <a:rPr lang="fi-FI" smtClean="0"/>
              <a:t>4.5.2018</a:t>
            </a:fld>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a:t>
            </a:fld>
            <a:endParaRPr lang="fi-FI"/>
          </a:p>
        </p:txBody>
      </p:sp>
    </p:spTree>
    <p:extLst>
      <p:ext uri="{BB962C8B-B14F-4D97-AF65-F5344CB8AC3E}">
        <p14:creationId xmlns:p14="http://schemas.microsoft.com/office/powerpoint/2010/main" val="4186271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ksi kuvaa ja teksti">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50E890EC-5D59-409D-A900-EAFB11A9B7FC}" type="datetime1">
              <a:rPr lang="fi-FI" smtClean="0"/>
              <a:t>4.5.2018</a:t>
            </a:fld>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a:t>
            </a:fld>
            <a:endParaRPr lang="fi-FI"/>
          </a:p>
        </p:txBody>
      </p:sp>
      <p:sp>
        <p:nvSpPr>
          <p:cNvPr id="11" name="Sisällön paikkamerkki 2"/>
          <p:cNvSpPr>
            <a:spLocks noGrp="1"/>
          </p:cNvSpPr>
          <p:nvPr>
            <p:ph idx="15"/>
          </p:nvPr>
        </p:nvSpPr>
        <p:spPr>
          <a:xfrm>
            <a:off x="4738914" y="3577773"/>
            <a:ext cx="4151086" cy="2612570"/>
          </a:xfrm>
        </p:spPr>
        <p:txBody>
          <a:bodyPr>
            <a:normAutofit/>
          </a:bodyPr>
          <a:lstStyle>
            <a:lvl1pPr marL="0" indent="0">
              <a:lnSpc>
                <a:spcPct val="100000"/>
              </a:lnSpc>
              <a:buFontTx/>
              <a:buNone/>
              <a:defRPr sz="1600">
                <a:latin typeface="+mn-lt"/>
              </a:defRPr>
            </a:lvl1pPr>
            <a:lvl2pPr marL="269868" indent="-269868">
              <a:lnSpc>
                <a:spcPct val="100000"/>
              </a:lnSpc>
              <a:buFont typeface="Clarendon" pitchFamily="2" charset="0"/>
              <a:buChar char="•"/>
              <a:defRPr sz="1600">
                <a:latin typeface="+mn-lt"/>
              </a:defRPr>
            </a:lvl2pPr>
            <a:lvl3pPr marL="631810" indent="-271456">
              <a:lnSpc>
                <a:spcPct val="100000"/>
              </a:lnSpc>
              <a:buFont typeface="Clarendon" pitchFamily="2" charset="0"/>
              <a:buChar char="•"/>
              <a:defRPr sz="1600">
                <a:latin typeface="+mn-lt"/>
              </a:defRPr>
            </a:lvl3pPr>
            <a:lvl4pPr marL="901677" indent="-269868">
              <a:lnSpc>
                <a:spcPct val="100000"/>
              </a:lnSpc>
              <a:buFont typeface="Clarendon" pitchFamily="2" charset="0"/>
              <a:buChar char="•"/>
              <a:defRPr sz="1600">
                <a:latin typeface="+mn-lt"/>
              </a:defRPr>
            </a:lvl4pPr>
            <a:lvl5pPr marL="1262031" indent="-360354">
              <a:lnSpc>
                <a:spcPct val="100000"/>
              </a:lnSpc>
              <a:buFont typeface="Clarendon" pitchFamily="2" charset="0"/>
              <a:buChar char="•"/>
              <a:defRPr sz="1600">
                <a:latin typeface="+mn-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2" name="Otsikko 1"/>
          <p:cNvSpPr>
            <a:spLocks noGrp="1"/>
          </p:cNvSpPr>
          <p:nvPr>
            <p:ph type="title" hasCustomPrompt="1"/>
          </p:nvPr>
        </p:nvSpPr>
        <p:spPr>
          <a:xfrm>
            <a:off x="457200" y="384629"/>
            <a:ext cx="3826768" cy="2756339"/>
          </a:xfrm>
        </p:spPr>
        <p:txBody>
          <a:bodyPr/>
          <a:lstStyle>
            <a:lvl1pPr>
              <a:defRPr baseline="0"/>
            </a:lvl1pPr>
          </a:lstStyle>
          <a:p>
            <a:r>
              <a:rPr lang="fi-FI" dirty="0" smtClean="0"/>
              <a:t>Lisää otsikko</a:t>
            </a:r>
            <a:endParaRPr lang="fi-FI" dirty="0"/>
          </a:p>
        </p:txBody>
      </p:sp>
      <p:sp>
        <p:nvSpPr>
          <p:cNvPr id="10" name="Kuvan paikkamerkki 8"/>
          <p:cNvSpPr>
            <a:spLocks noGrp="1"/>
          </p:cNvSpPr>
          <p:nvPr>
            <p:ph type="pic" sz="quarter" idx="13"/>
          </p:nvPr>
        </p:nvSpPr>
        <p:spPr>
          <a:xfrm>
            <a:off x="4859338" y="549278"/>
            <a:ext cx="3744912" cy="2519363"/>
          </a:xfrm>
          <a:solidFill>
            <a:srgbClr val="EAEAEA"/>
          </a:solidFill>
        </p:spPr>
        <p:txBody>
          <a:bodyPr/>
          <a:lstStyle>
            <a:lvl1pPr marL="0" indent="0">
              <a:buFontTx/>
              <a:buNone/>
              <a:defRPr/>
            </a:lvl1pPr>
          </a:lstStyle>
          <a:p>
            <a:r>
              <a:rPr lang="fi-FI" smtClean="0"/>
              <a:t>Lisää kuva napsauttamalla kuvaketta</a:t>
            </a:r>
            <a:endParaRPr lang="fi-FI" dirty="0"/>
          </a:p>
        </p:txBody>
      </p:sp>
      <p:sp>
        <p:nvSpPr>
          <p:cNvPr id="9" name="Kuvan paikkamerkki 8"/>
          <p:cNvSpPr>
            <a:spLocks noGrp="1"/>
          </p:cNvSpPr>
          <p:nvPr>
            <p:ph type="pic" sz="quarter" idx="14"/>
          </p:nvPr>
        </p:nvSpPr>
        <p:spPr>
          <a:xfrm>
            <a:off x="541338" y="3662596"/>
            <a:ext cx="3744912" cy="2519363"/>
          </a:xfrm>
          <a:solidFill>
            <a:srgbClr val="EAEAEA"/>
          </a:solidFill>
        </p:spPr>
        <p:txBody>
          <a:bodyPr/>
          <a:lstStyle>
            <a:lvl1pPr marL="0" indent="0">
              <a:buFontTx/>
              <a:buNone/>
              <a:defRPr/>
            </a:lvl1pPr>
          </a:lstStyle>
          <a:p>
            <a:r>
              <a:rPr lang="fi-FI" smtClean="0"/>
              <a:t>Lisää kuva napsauttamalla kuvaketta</a:t>
            </a:r>
            <a:endParaRPr lang="fi-FI" dirty="0"/>
          </a:p>
        </p:txBody>
      </p:sp>
    </p:spTree>
    <p:extLst>
      <p:ext uri="{BB962C8B-B14F-4D97-AF65-F5344CB8AC3E}">
        <p14:creationId xmlns:p14="http://schemas.microsoft.com/office/powerpoint/2010/main" val="2381624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va, teksti ja graafi">
    <p:spTree>
      <p:nvGrpSpPr>
        <p:cNvPr id="1" name=""/>
        <p:cNvGrpSpPr/>
        <p:nvPr/>
      </p:nvGrpSpPr>
      <p:grpSpPr>
        <a:xfrm>
          <a:off x="0" y="0"/>
          <a:ext cx="0" cy="0"/>
          <a:chOff x="0" y="0"/>
          <a:chExt cx="0" cy="0"/>
        </a:xfrm>
      </p:grpSpPr>
      <p:sp>
        <p:nvSpPr>
          <p:cNvPr id="9" name="Kuvan paikkamerkki 8"/>
          <p:cNvSpPr>
            <a:spLocks noGrp="1"/>
          </p:cNvSpPr>
          <p:nvPr>
            <p:ph type="pic" sz="quarter" idx="13"/>
          </p:nvPr>
        </p:nvSpPr>
        <p:spPr>
          <a:xfrm>
            <a:off x="540000" y="549278"/>
            <a:ext cx="3744912" cy="2519363"/>
          </a:xfrm>
          <a:solidFill>
            <a:srgbClr val="EAEAEA"/>
          </a:solidFill>
        </p:spPr>
        <p:txBody>
          <a:bodyPr/>
          <a:lstStyle>
            <a:lvl1pPr marL="0" indent="0">
              <a:buFontTx/>
              <a:buNone/>
              <a:defRPr>
                <a:latin typeface="+mn-lt"/>
              </a:defRPr>
            </a:lvl1pPr>
          </a:lstStyle>
          <a:p>
            <a:r>
              <a:rPr lang="fi-FI" smtClean="0"/>
              <a:t>Lisää kuva napsauttamalla kuvaketta</a:t>
            </a:r>
            <a:endParaRPr lang="fi-FI" dirty="0"/>
          </a:p>
        </p:txBody>
      </p:sp>
      <p:sp>
        <p:nvSpPr>
          <p:cNvPr id="4" name="Päivämäärän paikkamerkki 3"/>
          <p:cNvSpPr>
            <a:spLocks noGrp="1"/>
          </p:cNvSpPr>
          <p:nvPr>
            <p:ph type="dt" sz="half" idx="10"/>
          </p:nvPr>
        </p:nvSpPr>
        <p:spPr/>
        <p:txBody>
          <a:bodyPr/>
          <a:lstStyle/>
          <a:p>
            <a:fld id="{50E890EC-5D59-409D-A900-EAFB11A9B7FC}" type="datetime1">
              <a:rPr lang="fi-FI" smtClean="0"/>
              <a:t>4.5.2018</a:t>
            </a:fld>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a:t>
            </a:fld>
            <a:endParaRPr lang="fi-FI"/>
          </a:p>
        </p:txBody>
      </p:sp>
      <p:sp>
        <p:nvSpPr>
          <p:cNvPr id="11" name="Sisällön paikkamerkki 2"/>
          <p:cNvSpPr>
            <a:spLocks noGrp="1"/>
          </p:cNvSpPr>
          <p:nvPr>
            <p:ph idx="15"/>
          </p:nvPr>
        </p:nvSpPr>
        <p:spPr>
          <a:xfrm>
            <a:off x="4738914" y="3577773"/>
            <a:ext cx="4151086" cy="2612570"/>
          </a:xfrm>
        </p:spPr>
        <p:txBody>
          <a:bodyPr>
            <a:normAutofit/>
          </a:bodyPr>
          <a:lstStyle>
            <a:lvl1pPr marL="0" indent="0">
              <a:lnSpc>
                <a:spcPct val="100000"/>
              </a:lnSpc>
              <a:buFontTx/>
              <a:buNone/>
              <a:defRPr sz="1600">
                <a:latin typeface="+mn-lt"/>
              </a:defRPr>
            </a:lvl1pPr>
            <a:lvl2pPr marL="269868" indent="-269868">
              <a:lnSpc>
                <a:spcPct val="100000"/>
              </a:lnSpc>
              <a:buFont typeface="Clarendon" pitchFamily="2" charset="0"/>
              <a:buChar char="•"/>
              <a:defRPr sz="1600">
                <a:latin typeface="+mn-lt"/>
              </a:defRPr>
            </a:lvl2pPr>
            <a:lvl3pPr marL="631810" indent="-271456">
              <a:lnSpc>
                <a:spcPct val="100000"/>
              </a:lnSpc>
              <a:buFont typeface="Clarendon" pitchFamily="2" charset="0"/>
              <a:buChar char="•"/>
              <a:defRPr sz="1600">
                <a:latin typeface="+mn-lt"/>
              </a:defRPr>
            </a:lvl3pPr>
            <a:lvl4pPr marL="901677" indent="-269868">
              <a:lnSpc>
                <a:spcPct val="100000"/>
              </a:lnSpc>
              <a:buFont typeface="Clarendon" pitchFamily="2" charset="0"/>
              <a:buChar char="•"/>
              <a:defRPr sz="1600">
                <a:latin typeface="+mn-lt"/>
              </a:defRPr>
            </a:lvl4pPr>
            <a:lvl5pPr marL="1262031" indent="-360354">
              <a:lnSpc>
                <a:spcPct val="100000"/>
              </a:lnSpc>
              <a:buFont typeface="Clarendon" pitchFamily="2" charset="0"/>
              <a:buChar char="•"/>
              <a:defRPr sz="1600">
                <a:latin typeface="+mn-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2" name="Otsikko 1"/>
          <p:cNvSpPr>
            <a:spLocks noGrp="1"/>
          </p:cNvSpPr>
          <p:nvPr>
            <p:ph type="title" hasCustomPrompt="1"/>
          </p:nvPr>
        </p:nvSpPr>
        <p:spPr>
          <a:xfrm>
            <a:off x="4716018" y="384629"/>
            <a:ext cx="4258816" cy="2756339"/>
          </a:xfrm>
        </p:spPr>
        <p:txBody>
          <a:bodyPr/>
          <a:lstStyle>
            <a:lvl1pPr>
              <a:defRPr baseline="0"/>
            </a:lvl1pPr>
          </a:lstStyle>
          <a:p>
            <a:r>
              <a:rPr lang="fi-FI" dirty="0" smtClean="0"/>
              <a:t>Lisää otsikko</a:t>
            </a:r>
            <a:endParaRPr lang="fi-FI" dirty="0"/>
          </a:p>
        </p:txBody>
      </p:sp>
      <p:sp>
        <p:nvSpPr>
          <p:cNvPr id="15" name="Sisällön paikkamerkki 2"/>
          <p:cNvSpPr>
            <a:spLocks noGrp="1"/>
          </p:cNvSpPr>
          <p:nvPr>
            <p:ph idx="16"/>
          </p:nvPr>
        </p:nvSpPr>
        <p:spPr>
          <a:xfrm>
            <a:off x="539554" y="3645024"/>
            <a:ext cx="3744416" cy="2520280"/>
          </a:xfrm>
        </p:spPr>
        <p:txBody>
          <a:bodyPr>
            <a:normAutofit/>
          </a:bodyPr>
          <a:lstStyle>
            <a:lvl1pPr marL="0" indent="0">
              <a:lnSpc>
                <a:spcPct val="100000"/>
              </a:lnSpc>
              <a:buFontTx/>
              <a:buNone/>
              <a:defRPr sz="1600">
                <a:latin typeface="+mn-lt"/>
              </a:defRPr>
            </a:lvl1pPr>
            <a:lvl2pPr marL="285744" indent="-285744">
              <a:lnSpc>
                <a:spcPct val="100000"/>
              </a:lnSpc>
              <a:buFont typeface="Arial" panose="020B0604020202020204" pitchFamily="34" charset="0"/>
              <a:buChar char="•"/>
              <a:defRPr sz="1600">
                <a:latin typeface="+mn-lt"/>
              </a:defRPr>
            </a:lvl2pPr>
            <a:lvl3pPr marL="541325" indent="-271456">
              <a:lnSpc>
                <a:spcPct val="100000"/>
              </a:lnSpc>
              <a:buFont typeface="Arial" panose="020B0604020202020204" pitchFamily="34" charset="0"/>
              <a:buChar char="•"/>
              <a:defRPr sz="1600">
                <a:latin typeface="+mn-lt"/>
              </a:defRPr>
            </a:lvl3pPr>
            <a:lvl4pPr marL="811193" indent="-269868">
              <a:lnSpc>
                <a:spcPct val="100000"/>
              </a:lnSpc>
              <a:buFont typeface="Arial" panose="020B0604020202020204" pitchFamily="34" charset="0"/>
              <a:buChar char="•"/>
              <a:defRPr sz="1600">
                <a:latin typeface="+mn-lt"/>
              </a:defRPr>
            </a:lvl4pPr>
            <a:lvl5pPr marL="1081061" indent="-269868">
              <a:lnSpc>
                <a:spcPct val="100000"/>
              </a:lnSpc>
              <a:buFont typeface="Arial" panose="020B0604020202020204" pitchFamily="34" charset="0"/>
              <a:buChar char="•"/>
              <a:defRPr sz="1600">
                <a:latin typeface="+mn-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1194026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8" name="Kuvan paikkamerkki 8"/>
          <p:cNvSpPr>
            <a:spLocks noGrp="1"/>
          </p:cNvSpPr>
          <p:nvPr>
            <p:ph type="pic" sz="quarter" idx="14"/>
          </p:nvPr>
        </p:nvSpPr>
        <p:spPr>
          <a:xfrm>
            <a:off x="541338" y="537030"/>
            <a:ext cx="8058376" cy="5644924"/>
          </a:xfrm>
          <a:solidFill>
            <a:srgbClr val="EAEAEA"/>
          </a:solidFill>
        </p:spPr>
        <p:txBody>
          <a:bodyPr/>
          <a:lstStyle>
            <a:lvl1pPr marL="0" indent="0">
              <a:buFontTx/>
              <a:buNone/>
              <a:defRPr/>
            </a:lvl1pPr>
          </a:lstStyle>
          <a:p>
            <a:r>
              <a:rPr lang="fi-FI" smtClean="0"/>
              <a:t>Lisää kuva napsauttamalla kuvaketta</a:t>
            </a:r>
            <a:endParaRPr lang="fi-FI" dirty="0"/>
          </a:p>
        </p:txBody>
      </p:sp>
      <p:sp>
        <p:nvSpPr>
          <p:cNvPr id="2" name="Otsikko 1"/>
          <p:cNvSpPr>
            <a:spLocks noGrp="1"/>
          </p:cNvSpPr>
          <p:nvPr>
            <p:ph type="ctrTitle" hasCustomPrompt="1"/>
          </p:nvPr>
        </p:nvSpPr>
        <p:spPr>
          <a:xfrm>
            <a:off x="763200" y="676800"/>
            <a:ext cx="7625224" cy="2536176"/>
          </a:xfrm>
        </p:spPr>
        <p:txBody>
          <a:bodyPr/>
          <a:lstStyle>
            <a:lvl1pPr>
              <a:defRPr cap="none" baseline="0">
                <a:solidFill>
                  <a:srgbClr val="FFFFFF"/>
                </a:solidFill>
              </a:defRPr>
            </a:lvl1pPr>
          </a:lstStyle>
          <a:p>
            <a:r>
              <a:rPr lang="fi-FI" dirty="0" smtClean="0"/>
              <a:t>Lisää otsikko</a:t>
            </a:r>
            <a:endParaRPr lang="fi-FI" dirty="0"/>
          </a:p>
        </p:txBody>
      </p:sp>
      <p:sp>
        <p:nvSpPr>
          <p:cNvPr id="3" name="Alaotsikko 2"/>
          <p:cNvSpPr>
            <a:spLocks noGrp="1"/>
          </p:cNvSpPr>
          <p:nvPr>
            <p:ph type="subTitle" idx="1" hasCustomPrompt="1"/>
          </p:nvPr>
        </p:nvSpPr>
        <p:spPr>
          <a:xfrm>
            <a:off x="763200" y="4725149"/>
            <a:ext cx="6400800" cy="1261999"/>
          </a:xfrm>
        </p:spPr>
        <p:txBody>
          <a:bodyPr anchor="b" anchorCtr="0">
            <a:noAutofit/>
          </a:bodyPr>
          <a:lstStyle>
            <a:lvl1pPr marL="0" indent="0" algn="l">
              <a:buNone/>
              <a:defRPr sz="1600" baseline="0">
                <a:solidFill>
                  <a:srgbClr val="FFFFFF"/>
                </a:solidFill>
                <a:latin typeface="Arial Rounded MT Lt"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dirty="0" smtClean="0"/>
              <a:t>Lisää alaotsikko</a:t>
            </a:r>
            <a:endParaRPr lang="fi-FI" dirty="0"/>
          </a:p>
        </p:txBody>
      </p:sp>
      <p:sp>
        <p:nvSpPr>
          <p:cNvPr id="4" name="Päivämäärän paikkamerkki 3"/>
          <p:cNvSpPr>
            <a:spLocks noGrp="1"/>
          </p:cNvSpPr>
          <p:nvPr>
            <p:ph type="dt" sz="half" idx="10"/>
          </p:nvPr>
        </p:nvSpPr>
        <p:spPr/>
        <p:txBody>
          <a:bodyPr/>
          <a:lstStyle/>
          <a:p>
            <a:fld id="{92AB73D4-F7BE-4945-8CCF-8E6473D85D2F}" type="datetime1">
              <a:rPr lang="fi-FI" smtClean="0"/>
              <a:t>4.5.2018</a:t>
            </a:fld>
            <a:endParaRPr lang="fi-FI" dirty="0"/>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a:t>
            </a:fld>
            <a:endParaRPr lang="fi-FI"/>
          </a:p>
        </p:txBody>
      </p:sp>
    </p:spTree>
    <p:extLst>
      <p:ext uri="{BB962C8B-B14F-4D97-AF65-F5344CB8AC3E}">
        <p14:creationId xmlns:p14="http://schemas.microsoft.com/office/powerpoint/2010/main" val="3834246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isältöluettel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Lisää otsikko</a:t>
            </a:r>
            <a:endParaRPr lang="fi-FI" dirty="0"/>
          </a:p>
        </p:txBody>
      </p:sp>
      <p:sp>
        <p:nvSpPr>
          <p:cNvPr id="3" name="Sisällön paikkamerkki 2"/>
          <p:cNvSpPr>
            <a:spLocks noGrp="1"/>
          </p:cNvSpPr>
          <p:nvPr>
            <p:ph idx="1"/>
          </p:nvPr>
        </p:nvSpPr>
        <p:spPr/>
        <p:txBody>
          <a:bodyPr/>
          <a:lstStyle>
            <a:lvl1pPr marL="355591" indent="-355591">
              <a:buFont typeface="+mj-lt"/>
              <a:buAutoNum type="arabicPeriod"/>
              <a:defRPr/>
            </a:lvl1pPr>
            <a:lvl2pPr marL="623872" indent="-268281">
              <a:buFont typeface="Arial" panose="020B0604020202020204" pitchFamily="34" charset="0"/>
              <a:buChar char="•"/>
              <a:defRPr/>
            </a:lvl2pPr>
            <a:lvl3pPr marL="900091" indent="-276218">
              <a:buFont typeface="Arial" panose="020B0604020202020204" pitchFamily="34" charset="0"/>
              <a:buChar char="•"/>
              <a:defRPr/>
            </a:lvl3pPr>
            <a:lvl4pPr marL="1168371" indent="-268281">
              <a:buFont typeface="Arial" panose="020B0604020202020204" pitchFamily="34" charset="0"/>
              <a:buChar char="•"/>
              <a:defRPr/>
            </a:lvl4pPr>
            <a:lvl5pPr marL="1436652" indent="-268281">
              <a:buFont typeface="Arial" panose="020B0604020202020204" pitchFamily="34" charset="0"/>
              <a:buChar char="•"/>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p>
            <a:fld id="{37A150B7-2352-4B9D-BDAF-068652F32BFA}" type="datetime1">
              <a:rPr lang="fi-FI" smtClean="0"/>
              <a:t>4.5.2018</a:t>
            </a:fld>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a:t>
            </a:fld>
            <a:endParaRPr lang="fi-FI"/>
          </a:p>
        </p:txBody>
      </p:sp>
    </p:spTree>
    <p:extLst>
      <p:ext uri="{BB962C8B-B14F-4D97-AF65-F5344CB8AC3E}">
        <p14:creationId xmlns:p14="http://schemas.microsoft.com/office/powerpoint/2010/main" val="4150933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Lisää otsikko</a:t>
            </a:r>
            <a:endParaRPr lang="fi-FI" dirty="0"/>
          </a:p>
        </p:txBody>
      </p:sp>
      <p:sp>
        <p:nvSpPr>
          <p:cNvPr id="3" name="Päivämäärän paikkamerkki 2"/>
          <p:cNvSpPr>
            <a:spLocks noGrp="1"/>
          </p:cNvSpPr>
          <p:nvPr>
            <p:ph type="dt" sz="half" idx="10"/>
          </p:nvPr>
        </p:nvSpPr>
        <p:spPr/>
        <p:txBody>
          <a:bodyPr/>
          <a:lstStyle/>
          <a:p>
            <a:fld id="{EAC61F32-6966-4227-9A7F-DD49B38BED1C}" type="datetime1">
              <a:rPr lang="fi-FI" smtClean="0"/>
              <a:t>4.5.2018</a:t>
            </a:fld>
            <a:endParaRPr lang="fi-FI"/>
          </a:p>
        </p:txBody>
      </p:sp>
      <p:sp>
        <p:nvSpPr>
          <p:cNvPr id="4" name="Alatunnisteen paikkamerkki 3"/>
          <p:cNvSpPr>
            <a:spLocks noGrp="1"/>
          </p:cNvSpPr>
          <p:nvPr>
            <p:ph type="ftr" sz="quarter" idx="11"/>
          </p:nvPr>
        </p:nvSpPr>
        <p:spPr/>
        <p:txBody>
          <a:bodyPr/>
          <a:lstStyle/>
          <a:p>
            <a:r>
              <a:rPr lang="fi-FI" smtClean="0"/>
              <a:t>mielenterveysseura.fi</a:t>
            </a:r>
            <a:endParaRPr lang="fi-FI"/>
          </a:p>
        </p:txBody>
      </p:sp>
      <p:sp>
        <p:nvSpPr>
          <p:cNvPr id="5" name="Dian numeron paikkamerkki 4"/>
          <p:cNvSpPr>
            <a:spLocks noGrp="1"/>
          </p:cNvSpPr>
          <p:nvPr>
            <p:ph type="sldNum" sz="quarter" idx="12"/>
          </p:nvPr>
        </p:nvSpPr>
        <p:spPr/>
        <p:txBody>
          <a:bodyPr/>
          <a:lstStyle/>
          <a:p>
            <a:fld id="{29F13F21-89A0-4E12-8E58-753F65C13159}" type="slidenum">
              <a:rPr lang="fi-FI" smtClean="0"/>
              <a:t>‹#›</a:t>
            </a:fld>
            <a:endParaRPr lang="fi-FI"/>
          </a:p>
        </p:txBody>
      </p:sp>
    </p:spTree>
    <p:extLst>
      <p:ext uri="{BB962C8B-B14F-4D97-AF65-F5344CB8AC3E}">
        <p14:creationId xmlns:p14="http://schemas.microsoft.com/office/powerpoint/2010/main" val="4286511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Vain otsikko väripohjalla">
    <p:spTree>
      <p:nvGrpSpPr>
        <p:cNvPr id="1" name=""/>
        <p:cNvGrpSpPr/>
        <p:nvPr/>
      </p:nvGrpSpPr>
      <p:grpSpPr>
        <a:xfrm>
          <a:off x="0" y="0"/>
          <a:ext cx="0" cy="0"/>
          <a:chOff x="0" y="0"/>
          <a:chExt cx="0" cy="0"/>
        </a:xfrm>
      </p:grpSpPr>
      <p:sp>
        <p:nvSpPr>
          <p:cNvPr id="6" name="Suorakulmio 5"/>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2" name="Otsikko 1"/>
          <p:cNvSpPr>
            <a:spLocks noGrp="1"/>
          </p:cNvSpPr>
          <p:nvPr>
            <p:ph type="title" hasCustomPrompt="1"/>
          </p:nvPr>
        </p:nvSpPr>
        <p:spPr/>
        <p:txBody>
          <a:bodyPr/>
          <a:lstStyle>
            <a:lvl1pPr>
              <a:defRPr cap="none" baseline="0">
                <a:solidFill>
                  <a:srgbClr val="FFFFFF"/>
                </a:solidFill>
              </a:defRPr>
            </a:lvl1pPr>
          </a:lstStyle>
          <a:p>
            <a:r>
              <a:rPr lang="fi-FI" dirty="0" smtClean="0"/>
              <a:t>Lisää otsikko</a:t>
            </a:r>
            <a:endParaRPr lang="fi-FI" dirty="0"/>
          </a:p>
        </p:txBody>
      </p:sp>
    </p:spTree>
    <p:extLst>
      <p:ext uri="{BB962C8B-B14F-4D97-AF65-F5344CB8AC3E}">
        <p14:creationId xmlns:p14="http://schemas.microsoft.com/office/powerpoint/2010/main" val="351119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ain otsikko kuvalla">
    <p:spTree>
      <p:nvGrpSpPr>
        <p:cNvPr id="1" name=""/>
        <p:cNvGrpSpPr/>
        <p:nvPr/>
      </p:nvGrpSpPr>
      <p:grpSpPr>
        <a:xfrm>
          <a:off x="0" y="0"/>
          <a:ext cx="0" cy="0"/>
          <a:chOff x="0" y="0"/>
          <a:chExt cx="0" cy="0"/>
        </a:xfrm>
      </p:grpSpPr>
      <p:sp>
        <p:nvSpPr>
          <p:cNvPr id="4" name="Kuvan paikkamerkki 3"/>
          <p:cNvSpPr>
            <a:spLocks noGrp="1"/>
          </p:cNvSpPr>
          <p:nvPr>
            <p:ph type="pic" sz="quarter" idx="10"/>
          </p:nvPr>
        </p:nvSpPr>
        <p:spPr>
          <a:xfrm>
            <a:off x="0" y="0"/>
            <a:ext cx="9144000" cy="6858000"/>
          </a:xfrm>
          <a:solidFill>
            <a:schemeClr val="bg1">
              <a:lumMod val="85000"/>
            </a:schemeClr>
          </a:solidFill>
        </p:spPr>
        <p:txBody>
          <a:bodyPr/>
          <a:lstStyle>
            <a:lvl1pPr marL="0" indent="0">
              <a:buFontTx/>
              <a:buNone/>
              <a:defRPr/>
            </a:lvl1pPr>
          </a:lstStyle>
          <a:p>
            <a:r>
              <a:rPr lang="fi-FI" smtClean="0"/>
              <a:t>Lisää kuva napsauttamalla kuvaketta</a:t>
            </a:r>
            <a:endParaRPr lang="fi-FI"/>
          </a:p>
        </p:txBody>
      </p:sp>
      <p:sp>
        <p:nvSpPr>
          <p:cNvPr id="2" name="Otsikko 1"/>
          <p:cNvSpPr>
            <a:spLocks noGrp="1"/>
          </p:cNvSpPr>
          <p:nvPr>
            <p:ph type="title" hasCustomPrompt="1"/>
          </p:nvPr>
        </p:nvSpPr>
        <p:spPr/>
        <p:txBody>
          <a:bodyPr/>
          <a:lstStyle>
            <a:lvl1pPr>
              <a:defRPr cap="none" baseline="0">
                <a:solidFill>
                  <a:srgbClr val="FFFFFF"/>
                </a:solidFill>
              </a:defRPr>
            </a:lvl1pPr>
          </a:lstStyle>
          <a:p>
            <a:r>
              <a:rPr lang="fi-FI" dirty="0" smtClean="0"/>
              <a:t>Lisää otsikko</a:t>
            </a:r>
            <a:endParaRPr lang="fi-FI" dirty="0"/>
          </a:p>
        </p:txBody>
      </p:sp>
    </p:spTree>
    <p:extLst>
      <p:ext uri="{BB962C8B-B14F-4D97-AF65-F5344CB8AC3E}">
        <p14:creationId xmlns:p14="http://schemas.microsoft.com/office/powerpoint/2010/main" val="1827032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6A8C016-1483-4DFD-A134-AD0B015DD8F7}" type="datetime1">
              <a:rPr lang="fi-FI" smtClean="0"/>
              <a:t>4.5.2018</a:t>
            </a:fld>
            <a:endParaRPr lang="fi-FI" dirty="0"/>
          </a:p>
        </p:txBody>
      </p:sp>
      <p:sp>
        <p:nvSpPr>
          <p:cNvPr id="3" name="Alatunnisteen paikkamerkki 2"/>
          <p:cNvSpPr>
            <a:spLocks noGrp="1"/>
          </p:cNvSpPr>
          <p:nvPr>
            <p:ph type="ftr" sz="quarter" idx="11"/>
          </p:nvPr>
        </p:nvSpPr>
        <p:spPr/>
        <p:txBody>
          <a:bodyPr/>
          <a:lstStyle/>
          <a:p>
            <a:r>
              <a:rPr lang="fi-FI" smtClean="0"/>
              <a:t>mielenterveysseura.fi</a:t>
            </a:r>
            <a:endParaRPr lang="fi-FI"/>
          </a:p>
        </p:txBody>
      </p:sp>
      <p:sp>
        <p:nvSpPr>
          <p:cNvPr id="4" name="Dian numeron paikkamerkki 3"/>
          <p:cNvSpPr>
            <a:spLocks noGrp="1"/>
          </p:cNvSpPr>
          <p:nvPr>
            <p:ph type="sldNum" sz="quarter" idx="12"/>
          </p:nvPr>
        </p:nvSpPr>
        <p:spPr/>
        <p:txBody>
          <a:bodyPr/>
          <a:lstStyle/>
          <a:p>
            <a:fld id="{29F13F21-89A0-4E12-8E58-753F65C13159}" type="slidenum">
              <a:rPr lang="fi-FI" smtClean="0"/>
              <a:t>‹#›</a:t>
            </a:fld>
            <a:endParaRPr lang="fi-FI"/>
          </a:p>
        </p:txBody>
      </p:sp>
    </p:spTree>
    <p:extLst>
      <p:ext uri="{BB962C8B-B14F-4D97-AF65-F5344CB8AC3E}">
        <p14:creationId xmlns:p14="http://schemas.microsoft.com/office/powerpoint/2010/main" val="3829798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Piste">
    <p:spTree>
      <p:nvGrpSpPr>
        <p:cNvPr id="1" name=""/>
        <p:cNvGrpSpPr/>
        <p:nvPr/>
      </p:nvGrpSpPr>
      <p:grpSpPr>
        <a:xfrm>
          <a:off x="0" y="0"/>
          <a:ext cx="0" cy="0"/>
          <a:chOff x="0" y="0"/>
          <a:chExt cx="0" cy="0"/>
        </a:xfrm>
      </p:grpSpPr>
      <p:sp>
        <p:nvSpPr>
          <p:cNvPr id="3" name="Ellipsi 2"/>
          <p:cNvSpPr/>
          <p:nvPr userDrawn="1"/>
        </p:nvSpPr>
        <p:spPr bwMode="black">
          <a:xfrm>
            <a:off x="2286000" y="1059543"/>
            <a:ext cx="4572000" cy="4572000"/>
          </a:xfrm>
          <a:prstGeom prst="ellipse">
            <a:avLst/>
          </a:prstGeom>
          <a:solidFill>
            <a:srgbClr val="00E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71867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Logo suomi">
    <p:spTree>
      <p:nvGrpSpPr>
        <p:cNvPr id="1" name=""/>
        <p:cNvGrpSpPr/>
        <p:nvPr/>
      </p:nvGrpSpPr>
      <p:grpSpPr>
        <a:xfrm>
          <a:off x="0" y="0"/>
          <a:ext cx="0" cy="0"/>
          <a:chOff x="0" y="0"/>
          <a:chExt cx="0" cy="0"/>
        </a:xfrm>
      </p:grpSpPr>
      <p:pic>
        <p:nvPicPr>
          <p:cNvPr id="15" name="Kuva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6152" y="5901146"/>
            <a:ext cx="6711696" cy="411480"/>
          </a:xfrm>
          <a:prstGeom prst="rect">
            <a:avLst/>
          </a:prstGeom>
        </p:spPr>
      </p:pic>
      <p:sp>
        <p:nvSpPr>
          <p:cNvPr id="4" name="Freeform 6"/>
          <p:cNvSpPr>
            <a:spLocks/>
          </p:cNvSpPr>
          <p:nvPr userDrawn="1"/>
        </p:nvSpPr>
        <p:spPr bwMode="black">
          <a:xfrm>
            <a:off x="6950529" y="1723118"/>
            <a:ext cx="576262" cy="2463800"/>
          </a:xfrm>
          <a:custGeom>
            <a:avLst/>
            <a:gdLst>
              <a:gd name="T0" fmla="*/ 1059 w 2119"/>
              <a:gd name="T1" fmla="*/ 9052 h 9052"/>
              <a:gd name="T2" fmla="*/ 0 w 2119"/>
              <a:gd name="T3" fmla="*/ 7992 h 9052"/>
              <a:gd name="T4" fmla="*/ 0 w 2119"/>
              <a:gd name="T5" fmla="*/ 1060 h 9052"/>
              <a:gd name="T6" fmla="*/ 1059 w 2119"/>
              <a:gd name="T7" fmla="*/ 0 h 9052"/>
              <a:gd name="T8" fmla="*/ 2119 w 2119"/>
              <a:gd name="T9" fmla="*/ 1060 h 9052"/>
              <a:gd name="T10" fmla="*/ 2119 w 2119"/>
              <a:gd name="T11" fmla="*/ 7992 h 9052"/>
              <a:gd name="T12" fmla="*/ 1059 w 2119"/>
              <a:gd name="T13" fmla="*/ 9052 h 9052"/>
            </a:gdLst>
            <a:ahLst/>
            <a:cxnLst>
              <a:cxn ang="0">
                <a:pos x="T0" y="T1"/>
              </a:cxn>
              <a:cxn ang="0">
                <a:pos x="T2" y="T3"/>
              </a:cxn>
              <a:cxn ang="0">
                <a:pos x="T4" y="T5"/>
              </a:cxn>
              <a:cxn ang="0">
                <a:pos x="T6" y="T7"/>
              </a:cxn>
              <a:cxn ang="0">
                <a:pos x="T8" y="T9"/>
              </a:cxn>
              <a:cxn ang="0">
                <a:pos x="T10" y="T11"/>
              </a:cxn>
              <a:cxn ang="0">
                <a:pos x="T12" y="T13"/>
              </a:cxn>
            </a:cxnLst>
            <a:rect l="0" t="0" r="r" b="b"/>
            <a:pathLst>
              <a:path w="2119" h="9052">
                <a:moveTo>
                  <a:pt x="1059" y="9052"/>
                </a:moveTo>
                <a:cubicBezTo>
                  <a:pt x="474" y="9052"/>
                  <a:pt x="0" y="8577"/>
                  <a:pt x="0" y="7992"/>
                </a:cubicBezTo>
                <a:lnTo>
                  <a:pt x="0" y="1060"/>
                </a:lnTo>
                <a:cubicBezTo>
                  <a:pt x="0" y="475"/>
                  <a:pt x="474" y="0"/>
                  <a:pt x="1059" y="0"/>
                </a:cubicBezTo>
                <a:cubicBezTo>
                  <a:pt x="1644" y="0"/>
                  <a:pt x="2119" y="475"/>
                  <a:pt x="2119" y="1060"/>
                </a:cubicBezTo>
                <a:lnTo>
                  <a:pt x="2119" y="7992"/>
                </a:lnTo>
                <a:cubicBezTo>
                  <a:pt x="2119" y="8577"/>
                  <a:pt x="1644" y="9052"/>
                  <a:pt x="1059" y="9052"/>
                </a:cubicBez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5" name="Freeform 7"/>
          <p:cNvSpPr>
            <a:spLocks/>
          </p:cNvSpPr>
          <p:nvPr userDrawn="1"/>
        </p:nvSpPr>
        <p:spPr bwMode="black">
          <a:xfrm>
            <a:off x="4810579" y="2427968"/>
            <a:ext cx="1778000" cy="1779588"/>
          </a:xfrm>
          <a:custGeom>
            <a:avLst/>
            <a:gdLst>
              <a:gd name="T0" fmla="*/ 6536 w 6536"/>
              <a:gd name="T1" fmla="*/ 3194 h 6537"/>
              <a:gd name="T2" fmla="*/ 3269 w 6536"/>
              <a:gd name="T3" fmla="*/ 0 h 6537"/>
              <a:gd name="T4" fmla="*/ 0 w 6536"/>
              <a:gd name="T5" fmla="*/ 3269 h 6537"/>
              <a:gd name="T6" fmla="*/ 3269 w 6536"/>
              <a:gd name="T7" fmla="*/ 6537 h 6537"/>
              <a:gd name="T8" fmla="*/ 3901 w 6536"/>
              <a:gd name="T9" fmla="*/ 6421 h 6537"/>
              <a:gd name="T10" fmla="*/ 4401 w 6536"/>
              <a:gd name="T11" fmla="*/ 5650 h 6537"/>
              <a:gd name="T12" fmla="*/ 3921 w 6536"/>
              <a:gd name="T13" fmla="*/ 4902 h 6537"/>
              <a:gd name="T14" fmla="*/ 3167 w 6536"/>
              <a:gd name="T15" fmla="*/ 4788 h 6537"/>
              <a:gd name="T16" fmla="*/ 1829 w 6536"/>
              <a:gd name="T17" fmla="*/ 3242 h 6537"/>
              <a:gd name="T18" fmla="*/ 3269 w 6536"/>
              <a:gd name="T19" fmla="*/ 1663 h 6537"/>
              <a:gd name="T20" fmla="*/ 4619 w 6536"/>
              <a:gd name="T21" fmla="*/ 2594 h 6537"/>
              <a:gd name="T22" fmla="*/ 3945 w 6536"/>
              <a:gd name="T23" fmla="*/ 2594 h 6537"/>
              <a:gd name="T24" fmla="*/ 3184 w 6536"/>
              <a:gd name="T25" fmla="*/ 3356 h 6537"/>
              <a:gd name="T26" fmla="*/ 3945 w 6536"/>
              <a:gd name="T27" fmla="*/ 4117 h 6537"/>
              <a:gd name="T28" fmla="*/ 5776 w 6536"/>
              <a:gd name="T29" fmla="*/ 4117 h 6537"/>
              <a:gd name="T30" fmla="*/ 6535 w 6536"/>
              <a:gd name="T31" fmla="*/ 3367 h 6537"/>
              <a:gd name="T32" fmla="*/ 6536 w 6536"/>
              <a:gd name="T33" fmla="*/ 3367 h 6537"/>
              <a:gd name="T34" fmla="*/ 6536 w 6536"/>
              <a:gd name="T35" fmla="*/ 3194 h 6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36" h="6537">
                <a:moveTo>
                  <a:pt x="6536" y="3194"/>
                </a:moveTo>
                <a:cubicBezTo>
                  <a:pt x="6536" y="1371"/>
                  <a:pt x="5138" y="0"/>
                  <a:pt x="3269" y="0"/>
                </a:cubicBezTo>
                <a:cubicBezTo>
                  <a:pt x="1463" y="0"/>
                  <a:pt x="0" y="1399"/>
                  <a:pt x="0" y="3269"/>
                </a:cubicBezTo>
                <a:cubicBezTo>
                  <a:pt x="0" y="5074"/>
                  <a:pt x="1367" y="6537"/>
                  <a:pt x="3269" y="6537"/>
                </a:cubicBezTo>
                <a:cubicBezTo>
                  <a:pt x="3516" y="6537"/>
                  <a:pt x="3746" y="6491"/>
                  <a:pt x="3901" y="6421"/>
                </a:cubicBezTo>
                <a:cubicBezTo>
                  <a:pt x="4192" y="6288"/>
                  <a:pt x="4401" y="6017"/>
                  <a:pt x="4401" y="5650"/>
                </a:cubicBezTo>
                <a:cubicBezTo>
                  <a:pt x="4401" y="5328"/>
                  <a:pt x="4246" y="5037"/>
                  <a:pt x="3921" y="4902"/>
                </a:cubicBezTo>
                <a:cubicBezTo>
                  <a:pt x="3717" y="4818"/>
                  <a:pt x="3427" y="4814"/>
                  <a:pt x="3167" y="4788"/>
                </a:cubicBezTo>
                <a:cubicBezTo>
                  <a:pt x="2393" y="4709"/>
                  <a:pt x="1829" y="4112"/>
                  <a:pt x="1829" y="3242"/>
                </a:cubicBezTo>
                <a:cubicBezTo>
                  <a:pt x="1829" y="2290"/>
                  <a:pt x="2528" y="1697"/>
                  <a:pt x="3269" y="1663"/>
                </a:cubicBezTo>
                <a:cubicBezTo>
                  <a:pt x="4176" y="1621"/>
                  <a:pt x="4619" y="2239"/>
                  <a:pt x="4619" y="2594"/>
                </a:cubicBezTo>
                <a:lnTo>
                  <a:pt x="3945" y="2594"/>
                </a:lnTo>
                <a:cubicBezTo>
                  <a:pt x="3525" y="2594"/>
                  <a:pt x="3184" y="2935"/>
                  <a:pt x="3184" y="3356"/>
                </a:cubicBezTo>
                <a:cubicBezTo>
                  <a:pt x="3184" y="3776"/>
                  <a:pt x="3525" y="4117"/>
                  <a:pt x="3945" y="4117"/>
                </a:cubicBezTo>
                <a:lnTo>
                  <a:pt x="5776" y="4117"/>
                </a:lnTo>
                <a:cubicBezTo>
                  <a:pt x="6193" y="4117"/>
                  <a:pt x="6529" y="3782"/>
                  <a:pt x="6535" y="3367"/>
                </a:cubicBezTo>
                <a:lnTo>
                  <a:pt x="6536" y="3367"/>
                </a:lnTo>
                <a:lnTo>
                  <a:pt x="6536" y="3194"/>
                </a:ln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6" name="Freeform 8"/>
          <p:cNvSpPr>
            <a:spLocks/>
          </p:cNvSpPr>
          <p:nvPr userDrawn="1"/>
        </p:nvSpPr>
        <p:spPr bwMode="black">
          <a:xfrm>
            <a:off x="3848556" y="2445431"/>
            <a:ext cx="576262" cy="1741488"/>
          </a:xfrm>
          <a:custGeom>
            <a:avLst/>
            <a:gdLst>
              <a:gd name="T0" fmla="*/ 1059 w 2119"/>
              <a:gd name="T1" fmla="*/ 0 h 6394"/>
              <a:gd name="T2" fmla="*/ 2119 w 2119"/>
              <a:gd name="T3" fmla="*/ 1060 h 6394"/>
              <a:gd name="T4" fmla="*/ 2119 w 2119"/>
              <a:gd name="T5" fmla="*/ 5334 h 6394"/>
              <a:gd name="T6" fmla="*/ 1059 w 2119"/>
              <a:gd name="T7" fmla="*/ 6394 h 6394"/>
              <a:gd name="T8" fmla="*/ 0 w 2119"/>
              <a:gd name="T9" fmla="*/ 5334 h 6394"/>
              <a:gd name="T10" fmla="*/ 0 w 2119"/>
              <a:gd name="T11" fmla="*/ 1060 h 6394"/>
              <a:gd name="T12" fmla="*/ 1059 w 2119"/>
              <a:gd name="T13" fmla="*/ 0 h 6394"/>
            </a:gdLst>
            <a:ahLst/>
            <a:cxnLst>
              <a:cxn ang="0">
                <a:pos x="T0" y="T1"/>
              </a:cxn>
              <a:cxn ang="0">
                <a:pos x="T2" y="T3"/>
              </a:cxn>
              <a:cxn ang="0">
                <a:pos x="T4" y="T5"/>
              </a:cxn>
              <a:cxn ang="0">
                <a:pos x="T6" y="T7"/>
              </a:cxn>
              <a:cxn ang="0">
                <a:pos x="T8" y="T9"/>
              </a:cxn>
              <a:cxn ang="0">
                <a:pos x="T10" y="T11"/>
              </a:cxn>
              <a:cxn ang="0">
                <a:pos x="T12" y="T13"/>
              </a:cxn>
            </a:cxnLst>
            <a:rect l="0" t="0" r="r" b="b"/>
            <a:pathLst>
              <a:path w="2119" h="6394">
                <a:moveTo>
                  <a:pt x="1059" y="0"/>
                </a:moveTo>
                <a:cubicBezTo>
                  <a:pt x="1645" y="0"/>
                  <a:pt x="2119" y="475"/>
                  <a:pt x="2119" y="1060"/>
                </a:cubicBezTo>
                <a:lnTo>
                  <a:pt x="2119" y="5334"/>
                </a:lnTo>
                <a:cubicBezTo>
                  <a:pt x="2119" y="5919"/>
                  <a:pt x="1645" y="6394"/>
                  <a:pt x="1059" y="6394"/>
                </a:cubicBezTo>
                <a:cubicBezTo>
                  <a:pt x="474" y="6394"/>
                  <a:pt x="0" y="5919"/>
                  <a:pt x="0" y="5334"/>
                </a:cubicBezTo>
                <a:lnTo>
                  <a:pt x="0" y="1060"/>
                </a:lnTo>
                <a:cubicBezTo>
                  <a:pt x="0" y="475"/>
                  <a:pt x="474" y="0"/>
                  <a:pt x="1059" y="0"/>
                </a:cubicBez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4" name="Oval 9"/>
          <p:cNvSpPr>
            <a:spLocks noChangeArrowheads="1"/>
          </p:cNvSpPr>
          <p:nvPr userDrawn="1"/>
        </p:nvSpPr>
        <p:spPr bwMode="black">
          <a:xfrm>
            <a:off x="3819981" y="1629459"/>
            <a:ext cx="633412" cy="633413"/>
          </a:xfrm>
          <a:prstGeom prst="ellipse">
            <a:avLst/>
          </a:pr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6" name="Freeform 10"/>
          <p:cNvSpPr>
            <a:spLocks/>
          </p:cNvSpPr>
          <p:nvPr userDrawn="1"/>
        </p:nvSpPr>
        <p:spPr bwMode="black">
          <a:xfrm>
            <a:off x="7969704" y="2445431"/>
            <a:ext cx="576262" cy="1741488"/>
          </a:xfrm>
          <a:custGeom>
            <a:avLst/>
            <a:gdLst>
              <a:gd name="T0" fmla="*/ 1059 w 2119"/>
              <a:gd name="T1" fmla="*/ 6394 h 6394"/>
              <a:gd name="T2" fmla="*/ 0 w 2119"/>
              <a:gd name="T3" fmla="*/ 5334 h 6394"/>
              <a:gd name="T4" fmla="*/ 0 w 2119"/>
              <a:gd name="T5" fmla="*/ 1060 h 6394"/>
              <a:gd name="T6" fmla="*/ 1059 w 2119"/>
              <a:gd name="T7" fmla="*/ 0 h 6394"/>
              <a:gd name="T8" fmla="*/ 2119 w 2119"/>
              <a:gd name="T9" fmla="*/ 1060 h 6394"/>
              <a:gd name="T10" fmla="*/ 2119 w 2119"/>
              <a:gd name="T11" fmla="*/ 5334 h 6394"/>
              <a:gd name="T12" fmla="*/ 1059 w 2119"/>
              <a:gd name="T13" fmla="*/ 6394 h 6394"/>
            </a:gdLst>
            <a:ahLst/>
            <a:cxnLst>
              <a:cxn ang="0">
                <a:pos x="T0" y="T1"/>
              </a:cxn>
              <a:cxn ang="0">
                <a:pos x="T2" y="T3"/>
              </a:cxn>
              <a:cxn ang="0">
                <a:pos x="T4" y="T5"/>
              </a:cxn>
              <a:cxn ang="0">
                <a:pos x="T6" y="T7"/>
              </a:cxn>
              <a:cxn ang="0">
                <a:pos x="T8" y="T9"/>
              </a:cxn>
              <a:cxn ang="0">
                <a:pos x="T10" y="T11"/>
              </a:cxn>
              <a:cxn ang="0">
                <a:pos x="T12" y="T13"/>
              </a:cxn>
            </a:cxnLst>
            <a:rect l="0" t="0" r="r" b="b"/>
            <a:pathLst>
              <a:path w="2119" h="6394">
                <a:moveTo>
                  <a:pt x="1059" y="6394"/>
                </a:moveTo>
                <a:cubicBezTo>
                  <a:pt x="474" y="6394"/>
                  <a:pt x="0" y="5919"/>
                  <a:pt x="0" y="5334"/>
                </a:cubicBezTo>
                <a:lnTo>
                  <a:pt x="0" y="1060"/>
                </a:lnTo>
                <a:cubicBezTo>
                  <a:pt x="0" y="475"/>
                  <a:pt x="474" y="0"/>
                  <a:pt x="1059" y="0"/>
                </a:cubicBezTo>
                <a:cubicBezTo>
                  <a:pt x="1645" y="0"/>
                  <a:pt x="2119" y="475"/>
                  <a:pt x="2119" y="1060"/>
                </a:cubicBezTo>
                <a:lnTo>
                  <a:pt x="2119" y="5334"/>
                </a:lnTo>
                <a:cubicBezTo>
                  <a:pt x="2119" y="5919"/>
                  <a:pt x="1645" y="6394"/>
                  <a:pt x="1059" y="6394"/>
                </a:cubicBez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7" name="Oval 11"/>
          <p:cNvSpPr>
            <a:spLocks noChangeArrowheads="1"/>
          </p:cNvSpPr>
          <p:nvPr userDrawn="1"/>
        </p:nvSpPr>
        <p:spPr bwMode="black">
          <a:xfrm>
            <a:off x="7939543" y="1629459"/>
            <a:ext cx="635000" cy="633413"/>
          </a:xfrm>
          <a:prstGeom prst="ellipse">
            <a:avLst/>
          </a:pr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8" name="Freeform 12"/>
          <p:cNvSpPr>
            <a:spLocks/>
          </p:cNvSpPr>
          <p:nvPr userDrawn="1"/>
        </p:nvSpPr>
        <p:spPr bwMode="black">
          <a:xfrm>
            <a:off x="584654" y="2410512"/>
            <a:ext cx="2809875" cy="1776413"/>
          </a:xfrm>
          <a:custGeom>
            <a:avLst/>
            <a:gdLst>
              <a:gd name="T0" fmla="*/ 7270 w 10328"/>
              <a:gd name="T1" fmla="*/ 79 h 6526"/>
              <a:gd name="T2" fmla="*/ 5164 w 10328"/>
              <a:gd name="T3" fmla="*/ 1216 h 6526"/>
              <a:gd name="T4" fmla="*/ 5164 w 10328"/>
              <a:gd name="T5" fmla="*/ 1216 h 6526"/>
              <a:gd name="T6" fmla="*/ 3058 w 10328"/>
              <a:gd name="T7" fmla="*/ 79 h 6526"/>
              <a:gd name="T8" fmla="*/ 0 w 10328"/>
              <a:gd name="T9" fmla="*/ 3009 h 6526"/>
              <a:gd name="T10" fmla="*/ 0 w 10328"/>
              <a:gd name="T11" fmla="*/ 5505 h 6526"/>
              <a:gd name="T12" fmla="*/ 72 w 10328"/>
              <a:gd name="T13" fmla="*/ 5846 h 6526"/>
              <a:gd name="T14" fmla="*/ 1060 w 10328"/>
              <a:gd name="T15" fmla="*/ 6526 h 6526"/>
              <a:gd name="T16" fmla="*/ 2081 w 10328"/>
              <a:gd name="T17" fmla="*/ 5749 h 6526"/>
              <a:gd name="T18" fmla="*/ 2119 w 10328"/>
              <a:gd name="T19" fmla="*/ 5505 h 6526"/>
              <a:gd name="T20" fmla="*/ 2119 w 10328"/>
              <a:gd name="T21" fmla="*/ 2965 h 6526"/>
              <a:gd name="T22" fmla="*/ 3133 w 10328"/>
              <a:gd name="T23" fmla="*/ 1951 h 6526"/>
              <a:gd name="T24" fmla="*/ 4145 w 10328"/>
              <a:gd name="T25" fmla="*/ 2965 h 6526"/>
              <a:gd name="T26" fmla="*/ 4145 w 10328"/>
              <a:gd name="T27" fmla="*/ 4019 h 6526"/>
              <a:gd name="T28" fmla="*/ 5164 w 10328"/>
              <a:gd name="T29" fmla="*/ 4972 h 6526"/>
              <a:gd name="T30" fmla="*/ 5164 w 10328"/>
              <a:gd name="T31" fmla="*/ 4972 h 6526"/>
              <a:gd name="T32" fmla="*/ 5164 w 10328"/>
              <a:gd name="T33" fmla="*/ 4972 h 6526"/>
              <a:gd name="T34" fmla="*/ 6183 w 10328"/>
              <a:gd name="T35" fmla="*/ 4019 h 6526"/>
              <a:gd name="T36" fmla="*/ 6183 w 10328"/>
              <a:gd name="T37" fmla="*/ 2965 h 6526"/>
              <a:gd name="T38" fmla="*/ 7196 w 10328"/>
              <a:gd name="T39" fmla="*/ 1951 h 6526"/>
              <a:gd name="T40" fmla="*/ 8209 w 10328"/>
              <a:gd name="T41" fmla="*/ 2965 h 6526"/>
              <a:gd name="T42" fmla="*/ 8209 w 10328"/>
              <a:gd name="T43" fmla="*/ 5505 h 6526"/>
              <a:gd name="T44" fmla="*/ 8248 w 10328"/>
              <a:gd name="T45" fmla="*/ 5749 h 6526"/>
              <a:gd name="T46" fmla="*/ 9268 w 10328"/>
              <a:gd name="T47" fmla="*/ 6526 h 6526"/>
              <a:gd name="T48" fmla="*/ 10257 w 10328"/>
              <a:gd name="T49" fmla="*/ 5846 h 6526"/>
              <a:gd name="T50" fmla="*/ 10328 w 10328"/>
              <a:gd name="T51" fmla="*/ 5505 h 6526"/>
              <a:gd name="T52" fmla="*/ 10328 w 10328"/>
              <a:gd name="T53" fmla="*/ 3009 h 6526"/>
              <a:gd name="T54" fmla="*/ 7270 w 10328"/>
              <a:gd name="T55" fmla="*/ 79 h 6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28" h="6526">
                <a:moveTo>
                  <a:pt x="7270" y="79"/>
                </a:moveTo>
                <a:cubicBezTo>
                  <a:pt x="6455" y="113"/>
                  <a:pt x="5551" y="614"/>
                  <a:pt x="5164" y="1216"/>
                </a:cubicBezTo>
                <a:lnTo>
                  <a:pt x="5164" y="1216"/>
                </a:lnTo>
                <a:cubicBezTo>
                  <a:pt x="4777" y="614"/>
                  <a:pt x="3874" y="113"/>
                  <a:pt x="3058" y="79"/>
                </a:cubicBezTo>
                <a:cubicBezTo>
                  <a:pt x="1184" y="0"/>
                  <a:pt x="0" y="1228"/>
                  <a:pt x="0" y="3009"/>
                </a:cubicBezTo>
                <a:lnTo>
                  <a:pt x="0" y="5505"/>
                </a:lnTo>
                <a:cubicBezTo>
                  <a:pt x="0" y="5624"/>
                  <a:pt x="26" y="5739"/>
                  <a:pt x="72" y="5846"/>
                </a:cubicBezTo>
                <a:cubicBezTo>
                  <a:pt x="225" y="6244"/>
                  <a:pt x="609" y="6526"/>
                  <a:pt x="1060" y="6526"/>
                </a:cubicBezTo>
                <a:cubicBezTo>
                  <a:pt x="1547" y="6526"/>
                  <a:pt x="1957" y="6197"/>
                  <a:pt x="2081" y="5749"/>
                </a:cubicBezTo>
                <a:cubicBezTo>
                  <a:pt x="2105" y="5670"/>
                  <a:pt x="2119" y="5589"/>
                  <a:pt x="2119" y="5505"/>
                </a:cubicBezTo>
                <a:lnTo>
                  <a:pt x="2119" y="2965"/>
                </a:lnTo>
                <a:cubicBezTo>
                  <a:pt x="2119" y="2405"/>
                  <a:pt x="2573" y="1951"/>
                  <a:pt x="3133" y="1951"/>
                </a:cubicBezTo>
                <a:cubicBezTo>
                  <a:pt x="3693" y="1951"/>
                  <a:pt x="4145" y="2405"/>
                  <a:pt x="4145" y="2965"/>
                </a:cubicBezTo>
                <a:lnTo>
                  <a:pt x="4145" y="4019"/>
                </a:lnTo>
                <a:cubicBezTo>
                  <a:pt x="4145" y="4545"/>
                  <a:pt x="4638" y="4972"/>
                  <a:pt x="5164" y="4972"/>
                </a:cubicBezTo>
                <a:lnTo>
                  <a:pt x="5164" y="4972"/>
                </a:lnTo>
                <a:lnTo>
                  <a:pt x="5164" y="4972"/>
                </a:lnTo>
                <a:cubicBezTo>
                  <a:pt x="5690" y="4972"/>
                  <a:pt x="6183" y="4545"/>
                  <a:pt x="6183" y="4019"/>
                </a:cubicBezTo>
                <a:lnTo>
                  <a:pt x="6183" y="2965"/>
                </a:lnTo>
                <a:cubicBezTo>
                  <a:pt x="6183" y="2405"/>
                  <a:pt x="6636" y="1951"/>
                  <a:pt x="7196" y="1951"/>
                </a:cubicBezTo>
                <a:cubicBezTo>
                  <a:pt x="7755" y="1951"/>
                  <a:pt x="8209" y="2405"/>
                  <a:pt x="8209" y="2965"/>
                </a:cubicBezTo>
                <a:lnTo>
                  <a:pt x="8209" y="5505"/>
                </a:lnTo>
                <a:cubicBezTo>
                  <a:pt x="8209" y="5589"/>
                  <a:pt x="8224" y="5670"/>
                  <a:pt x="8248" y="5749"/>
                </a:cubicBezTo>
                <a:cubicBezTo>
                  <a:pt x="8372" y="6197"/>
                  <a:pt x="8781" y="6526"/>
                  <a:pt x="9268" y="6526"/>
                </a:cubicBezTo>
                <a:cubicBezTo>
                  <a:pt x="9719" y="6526"/>
                  <a:pt x="10104" y="6244"/>
                  <a:pt x="10257" y="5846"/>
                </a:cubicBezTo>
                <a:cubicBezTo>
                  <a:pt x="10302" y="5739"/>
                  <a:pt x="10328" y="5624"/>
                  <a:pt x="10328" y="5505"/>
                </a:cubicBezTo>
                <a:lnTo>
                  <a:pt x="10328" y="3009"/>
                </a:lnTo>
                <a:cubicBezTo>
                  <a:pt x="10328" y="1228"/>
                  <a:pt x="9144" y="0"/>
                  <a:pt x="7270" y="79"/>
                </a:cubicBez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Tree>
    <p:extLst>
      <p:ext uri="{BB962C8B-B14F-4D97-AF65-F5344CB8AC3E}">
        <p14:creationId xmlns:p14="http://schemas.microsoft.com/office/powerpoint/2010/main" val="52284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Lisää otsikko</a:t>
            </a:r>
            <a:endParaRPr lang="fi-FI" dirty="0"/>
          </a:p>
        </p:txBody>
      </p:sp>
      <p:sp>
        <p:nvSpPr>
          <p:cNvPr id="3" name="Sisällön paikkamerkki 2"/>
          <p:cNvSpPr>
            <a:spLocks noGrp="1"/>
          </p:cNvSpPr>
          <p:nvPr>
            <p:ph idx="1"/>
          </p:nvPr>
        </p:nvSpPr>
        <p:spPr/>
        <p:txBody>
          <a:bodyPr/>
          <a:lstStyle>
            <a:lvl1pPr marL="0" indent="0">
              <a:buFontTx/>
              <a:buNone/>
              <a:defRPr/>
            </a:lvl1pPr>
            <a:lvl2pPr marL="536561" indent="-268281">
              <a:buFont typeface="Arial" panose="020B0604020202020204" pitchFamily="34" charset="0"/>
              <a:buChar char="•"/>
              <a:defRPr/>
            </a:lvl2pPr>
            <a:lvl3pPr marL="804843" indent="-268281">
              <a:buFont typeface="Arial" panose="020B0604020202020204" pitchFamily="34" charset="0"/>
              <a:buChar char="•"/>
              <a:defRPr/>
            </a:lvl3pPr>
            <a:lvl4pPr marL="1074712" indent="-269868">
              <a:buFont typeface="Arial" panose="020B0604020202020204" pitchFamily="34" charset="0"/>
              <a:buChar char="•"/>
              <a:defRPr/>
            </a:lvl4pPr>
            <a:lvl5pPr marL="1342992" indent="-268281">
              <a:buFont typeface="Arial" panose="020B0604020202020204" pitchFamily="34" charset="0"/>
              <a:buChar char="•"/>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p>
            <a:fld id="{65C636E2-698F-47E2-8421-3C7C3D6C8957}" type="datetime1">
              <a:rPr lang="fi-FI" smtClean="0"/>
              <a:t>4.5.2018</a:t>
            </a:fld>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a:t>
            </a:fld>
            <a:endParaRPr lang="fi-FI"/>
          </a:p>
        </p:txBody>
      </p:sp>
    </p:spTree>
    <p:extLst>
      <p:ext uri="{BB962C8B-B14F-4D97-AF65-F5344CB8AC3E}">
        <p14:creationId xmlns:p14="http://schemas.microsoft.com/office/powerpoint/2010/main" val="260338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Logo ruotsi">
    <p:spTree>
      <p:nvGrpSpPr>
        <p:cNvPr id="1" name=""/>
        <p:cNvGrpSpPr/>
        <p:nvPr/>
      </p:nvGrpSpPr>
      <p:grpSpPr>
        <a:xfrm>
          <a:off x="0" y="0"/>
          <a:ext cx="0" cy="0"/>
          <a:chOff x="0" y="0"/>
          <a:chExt cx="0" cy="0"/>
        </a:xfrm>
      </p:grpSpPr>
      <p:pic>
        <p:nvPicPr>
          <p:cNvPr id="15" name="Kuva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6152" y="5901146"/>
            <a:ext cx="6711696" cy="411480"/>
          </a:xfrm>
          <a:prstGeom prst="rect">
            <a:avLst/>
          </a:prstGeom>
        </p:spPr>
      </p:pic>
      <p:sp>
        <p:nvSpPr>
          <p:cNvPr id="14" name="Freeform 6"/>
          <p:cNvSpPr>
            <a:spLocks/>
          </p:cNvSpPr>
          <p:nvPr userDrawn="1"/>
        </p:nvSpPr>
        <p:spPr bwMode="black">
          <a:xfrm>
            <a:off x="6950529" y="1723118"/>
            <a:ext cx="576262" cy="2463800"/>
          </a:xfrm>
          <a:custGeom>
            <a:avLst/>
            <a:gdLst>
              <a:gd name="T0" fmla="*/ 1059 w 2119"/>
              <a:gd name="T1" fmla="*/ 9052 h 9052"/>
              <a:gd name="T2" fmla="*/ 0 w 2119"/>
              <a:gd name="T3" fmla="*/ 7992 h 9052"/>
              <a:gd name="T4" fmla="*/ 0 w 2119"/>
              <a:gd name="T5" fmla="*/ 1060 h 9052"/>
              <a:gd name="T6" fmla="*/ 1059 w 2119"/>
              <a:gd name="T7" fmla="*/ 0 h 9052"/>
              <a:gd name="T8" fmla="*/ 2119 w 2119"/>
              <a:gd name="T9" fmla="*/ 1060 h 9052"/>
              <a:gd name="T10" fmla="*/ 2119 w 2119"/>
              <a:gd name="T11" fmla="*/ 7992 h 9052"/>
              <a:gd name="T12" fmla="*/ 1059 w 2119"/>
              <a:gd name="T13" fmla="*/ 9052 h 9052"/>
            </a:gdLst>
            <a:ahLst/>
            <a:cxnLst>
              <a:cxn ang="0">
                <a:pos x="T0" y="T1"/>
              </a:cxn>
              <a:cxn ang="0">
                <a:pos x="T2" y="T3"/>
              </a:cxn>
              <a:cxn ang="0">
                <a:pos x="T4" y="T5"/>
              </a:cxn>
              <a:cxn ang="0">
                <a:pos x="T6" y="T7"/>
              </a:cxn>
              <a:cxn ang="0">
                <a:pos x="T8" y="T9"/>
              </a:cxn>
              <a:cxn ang="0">
                <a:pos x="T10" y="T11"/>
              </a:cxn>
              <a:cxn ang="0">
                <a:pos x="T12" y="T13"/>
              </a:cxn>
            </a:cxnLst>
            <a:rect l="0" t="0" r="r" b="b"/>
            <a:pathLst>
              <a:path w="2119" h="9052">
                <a:moveTo>
                  <a:pt x="1059" y="9052"/>
                </a:moveTo>
                <a:cubicBezTo>
                  <a:pt x="474" y="9052"/>
                  <a:pt x="0" y="8577"/>
                  <a:pt x="0" y="7992"/>
                </a:cubicBezTo>
                <a:lnTo>
                  <a:pt x="0" y="1060"/>
                </a:lnTo>
                <a:cubicBezTo>
                  <a:pt x="0" y="475"/>
                  <a:pt x="474" y="0"/>
                  <a:pt x="1059" y="0"/>
                </a:cubicBezTo>
                <a:cubicBezTo>
                  <a:pt x="1644" y="0"/>
                  <a:pt x="2119" y="475"/>
                  <a:pt x="2119" y="1060"/>
                </a:cubicBezTo>
                <a:lnTo>
                  <a:pt x="2119" y="7992"/>
                </a:lnTo>
                <a:cubicBezTo>
                  <a:pt x="2119" y="8577"/>
                  <a:pt x="1644" y="9052"/>
                  <a:pt x="1059" y="9052"/>
                </a:cubicBez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6" name="Freeform 7"/>
          <p:cNvSpPr>
            <a:spLocks/>
          </p:cNvSpPr>
          <p:nvPr userDrawn="1"/>
        </p:nvSpPr>
        <p:spPr bwMode="black">
          <a:xfrm>
            <a:off x="4810579" y="2427968"/>
            <a:ext cx="1778000" cy="1779588"/>
          </a:xfrm>
          <a:custGeom>
            <a:avLst/>
            <a:gdLst>
              <a:gd name="T0" fmla="*/ 6536 w 6536"/>
              <a:gd name="T1" fmla="*/ 3194 h 6537"/>
              <a:gd name="T2" fmla="*/ 3269 w 6536"/>
              <a:gd name="T3" fmla="*/ 0 h 6537"/>
              <a:gd name="T4" fmla="*/ 0 w 6536"/>
              <a:gd name="T5" fmla="*/ 3269 h 6537"/>
              <a:gd name="T6" fmla="*/ 3269 w 6536"/>
              <a:gd name="T7" fmla="*/ 6537 h 6537"/>
              <a:gd name="T8" fmla="*/ 3901 w 6536"/>
              <a:gd name="T9" fmla="*/ 6421 h 6537"/>
              <a:gd name="T10" fmla="*/ 4401 w 6536"/>
              <a:gd name="T11" fmla="*/ 5650 h 6537"/>
              <a:gd name="T12" fmla="*/ 3921 w 6536"/>
              <a:gd name="T13" fmla="*/ 4902 h 6537"/>
              <a:gd name="T14" fmla="*/ 3167 w 6536"/>
              <a:gd name="T15" fmla="*/ 4788 h 6537"/>
              <a:gd name="T16" fmla="*/ 1829 w 6536"/>
              <a:gd name="T17" fmla="*/ 3242 h 6537"/>
              <a:gd name="T18" fmla="*/ 3269 w 6536"/>
              <a:gd name="T19" fmla="*/ 1663 h 6537"/>
              <a:gd name="T20" fmla="*/ 4619 w 6536"/>
              <a:gd name="T21" fmla="*/ 2594 h 6537"/>
              <a:gd name="T22" fmla="*/ 3945 w 6536"/>
              <a:gd name="T23" fmla="*/ 2594 h 6537"/>
              <a:gd name="T24" fmla="*/ 3184 w 6536"/>
              <a:gd name="T25" fmla="*/ 3356 h 6537"/>
              <a:gd name="T26" fmla="*/ 3945 w 6536"/>
              <a:gd name="T27" fmla="*/ 4117 h 6537"/>
              <a:gd name="T28" fmla="*/ 5776 w 6536"/>
              <a:gd name="T29" fmla="*/ 4117 h 6537"/>
              <a:gd name="T30" fmla="*/ 6535 w 6536"/>
              <a:gd name="T31" fmla="*/ 3367 h 6537"/>
              <a:gd name="T32" fmla="*/ 6536 w 6536"/>
              <a:gd name="T33" fmla="*/ 3367 h 6537"/>
              <a:gd name="T34" fmla="*/ 6536 w 6536"/>
              <a:gd name="T35" fmla="*/ 3194 h 6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36" h="6537">
                <a:moveTo>
                  <a:pt x="6536" y="3194"/>
                </a:moveTo>
                <a:cubicBezTo>
                  <a:pt x="6536" y="1371"/>
                  <a:pt x="5138" y="0"/>
                  <a:pt x="3269" y="0"/>
                </a:cubicBezTo>
                <a:cubicBezTo>
                  <a:pt x="1463" y="0"/>
                  <a:pt x="0" y="1399"/>
                  <a:pt x="0" y="3269"/>
                </a:cubicBezTo>
                <a:cubicBezTo>
                  <a:pt x="0" y="5074"/>
                  <a:pt x="1367" y="6537"/>
                  <a:pt x="3269" y="6537"/>
                </a:cubicBezTo>
                <a:cubicBezTo>
                  <a:pt x="3516" y="6537"/>
                  <a:pt x="3746" y="6491"/>
                  <a:pt x="3901" y="6421"/>
                </a:cubicBezTo>
                <a:cubicBezTo>
                  <a:pt x="4192" y="6288"/>
                  <a:pt x="4401" y="6017"/>
                  <a:pt x="4401" y="5650"/>
                </a:cubicBezTo>
                <a:cubicBezTo>
                  <a:pt x="4401" y="5328"/>
                  <a:pt x="4246" y="5037"/>
                  <a:pt x="3921" y="4902"/>
                </a:cubicBezTo>
                <a:cubicBezTo>
                  <a:pt x="3717" y="4818"/>
                  <a:pt x="3427" y="4814"/>
                  <a:pt x="3167" y="4788"/>
                </a:cubicBezTo>
                <a:cubicBezTo>
                  <a:pt x="2393" y="4709"/>
                  <a:pt x="1829" y="4112"/>
                  <a:pt x="1829" y="3242"/>
                </a:cubicBezTo>
                <a:cubicBezTo>
                  <a:pt x="1829" y="2290"/>
                  <a:pt x="2528" y="1697"/>
                  <a:pt x="3269" y="1663"/>
                </a:cubicBezTo>
                <a:cubicBezTo>
                  <a:pt x="4176" y="1621"/>
                  <a:pt x="4619" y="2239"/>
                  <a:pt x="4619" y="2594"/>
                </a:cubicBezTo>
                <a:lnTo>
                  <a:pt x="3945" y="2594"/>
                </a:lnTo>
                <a:cubicBezTo>
                  <a:pt x="3525" y="2594"/>
                  <a:pt x="3184" y="2935"/>
                  <a:pt x="3184" y="3356"/>
                </a:cubicBezTo>
                <a:cubicBezTo>
                  <a:pt x="3184" y="3776"/>
                  <a:pt x="3525" y="4117"/>
                  <a:pt x="3945" y="4117"/>
                </a:cubicBezTo>
                <a:lnTo>
                  <a:pt x="5776" y="4117"/>
                </a:lnTo>
                <a:cubicBezTo>
                  <a:pt x="6193" y="4117"/>
                  <a:pt x="6529" y="3782"/>
                  <a:pt x="6535" y="3367"/>
                </a:cubicBezTo>
                <a:lnTo>
                  <a:pt x="6536" y="3367"/>
                </a:lnTo>
                <a:lnTo>
                  <a:pt x="6536" y="3194"/>
                </a:ln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7" name="Freeform 8"/>
          <p:cNvSpPr>
            <a:spLocks/>
          </p:cNvSpPr>
          <p:nvPr userDrawn="1"/>
        </p:nvSpPr>
        <p:spPr bwMode="black">
          <a:xfrm>
            <a:off x="3848556" y="2445431"/>
            <a:ext cx="576262" cy="1741488"/>
          </a:xfrm>
          <a:custGeom>
            <a:avLst/>
            <a:gdLst>
              <a:gd name="T0" fmla="*/ 1059 w 2119"/>
              <a:gd name="T1" fmla="*/ 0 h 6394"/>
              <a:gd name="T2" fmla="*/ 2119 w 2119"/>
              <a:gd name="T3" fmla="*/ 1060 h 6394"/>
              <a:gd name="T4" fmla="*/ 2119 w 2119"/>
              <a:gd name="T5" fmla="*/ 5334 h 6394"/>
              <a:gd name="T6" fmla="*/ 1059 w 2119"/>
              <a:gd name="T7" fmla="*/ 6394 h 6394"/>
              <a:gd name="T8" fmla="*/ 0 w 2119"/>
              <a:gd name="T9" fmla="*/ 5334 h 6394"/>
              <a:gd name="T10" fmla="*/ 0 w 2119"/>
              <a:gd name="T11" fmla="*/ 1060 h 6394"/>
              <a:gd name="T12" fmla="*/ 1059 w 2119"/>
              <a:gd name="T13" fmla="*/ 0 h 6394"/>
            </a:gdLst>
            <a:ahLst/>
            <a:cxnLst>
              <a:cxn ang="0">
                <a:pos x="T0" y="T1"/>
              </a:cxn>
              <a:cxn ang="0">
                <a:pos x="T2" y="T3"/>
              </a:cxn>
              <a:cxn ang="0">
                <a:pos x="T4" y="T5"/>
              </a:cxn>
              <a:cxn ang="0">
                <a:pos x="T6" y="T7"/>
              </a:cxn>
              <a:cxn ang="0">
                <a:pos x="T8" y="T9"/>
              </a:cxn>
              <a:cxn ang="0">
                <a:pos x="T10" y="T11"/>
              </a:cxn>
              <a:cxn ang="0">
                <a:pos x="T12" y="T13"/>
              </a:cxn>
            </a:cxnLst>
            <a:rect l="0" t="0" r="r" b="b"/>
            <a:pathLst>
              <a:path w="2119" h="6394">
                <a:moveTo>
                  <a:pt x="1059" y="0"/>
                </a:moveTo>
                <a:cubicBezTo>
                  <a:pt x="1645" y="0"/>
                  <a:pt x="2119" y="475"/>
                  <a:pt x="2119" y="1060"/>
                </a:cubicBezTo>
                <a:lnTo>
                  <a:pt x="2119" y="5334"/>
                </a:lnTo>
                <a:cubicBezTo>
                  <a:pt x="2119" y="5919"/>
                  <a:pt x="1645" y="6394"/>
                  <a:pt x="1059" y="6394"/>
                </a:cubicBezTo>
                <a:cubicBezTo>
                  <a:pt x="474" y="6394"/>
                  <a:pt x="0" y="5919"/>
                  <a:pt x="0" y="5334"/>
                </a:cubicBezTo>
                <a:lnTo>
                  <a:pt x="0" y="1060"/>
                </a:lnTo>
                <a:cubicBezTo>
                  <a:pt x="0" y="475"/>
                  <a:pt x="474" y="0"/>
                  <a:pt x="1059" y="0"/>
                </a:cubicBez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8" name="Oval 9"/>
          <p:cNvSpPr>
            <a:spLocks noChangeArrowheads="1"/>
          </p:cNvSpPr>
          <p:nvPr userDrawn="1"/>
        </p:nvSpPr>
        <p:spPr bwMode="black">
          <a:xfrm>
            <a:off x="3819981" y="1629459"/>
            <a:ext cx="633412" cy="633413"/>
          </a:xfrm>
          <a:prstGeom prst="ellipse">
            <a:avLst/>
          </a:pr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9" name="Freeform 10"/>
          <p:cNvSpPr>
            <a:spLocks/>
          </p:cNvSpPr>
          <p:nvPr userDrawn="1"/>
        </p:nvSpPr>
        <p:spPr bwMode="black">
          <a:xfrm>
            <a:off x="7969704" y="2445431"/>
            <a:ext cx="576262" cy="1741488"/>
          </a:xfrm>
          <a:custGeom>
            <a:avLst/>
            <a:gdLst>
              <a:gd name="T0" fmla="*/ 1059 w 2119"/>
              <a:gd name="T1" fmla="*/ 6394 h 6394"/>
              <a:gd name="T2" fmla="*/ 0 w 2119"/>
              <a:gd name="T3" fmla="*/ 5334 h 6394"/>
              <a:gd name="T4" fmla="*/ 0 w 2119"/>
              <a:gd name="T5" fmla="*/ 1060 h 6394"/>
              <a:gd name="T6" fmla="*/ 1059 w 2119"/>
              <a:gd name="T7" fmla="*/ 0 h 6394"/>
              <a:gd name="T8" fmla="*/ 2119 w 2119"/>
              <a:gd name="T9" fmla="*/ 1060 h 6394"/>
              <a:gd name="T10" fmla="*/ 2119 w 2119"/>
              <a:gd name="T11" fmla="*/ 5334 h 6394"/>
              <a:gd name="T12" fmla="*/ 1059 w 2119"/>
              <a:gd name="T13" fmla="*/ 6394 h 6394"/>
            </a:gdLst>
            <a:ahLst/>
            <a:cxnLst>
              <a:cxn ang="0">
                <a:pos x="T0" y="T1"/>
              </a:cxn>
              <a:cxn ang="0">
                <a:pos x="T2" y="T3"/>
              </a:cxn>
              <a:cxn ang="0">
                <a:pos x="T4" y="T5"/>
              </a:cxn>
              <a:cxn ang="0">
                <a:pos x="T6" y="T7"/>
              </a:cxn>
              <a:cxn ang="0">
                <a:pos x="T8" y="T9"/>
              </a:cxn>
              <a:cxn ang="0">
                <a:pos x="T10" y="T11"/>
              </a:cxn>
              <a:cxn ang="0">
                <a:pos x="T12" y="T13"/>
              </a:cxn>
            </a:cxnLst>
            <a:rect l="0" t="0" r="r" b="b"/>
            <a:pathLst>
              <a:path w="2119" h="6394">
                <a:moveTo>
                  <a:pt x="1059" y="6394"/>
                </a:moveTo>
                <a:cubicBezTo>
                  <a:pt x="474" y="6394"/>
                  <a:pt x="0" y="5919"/>
                  <a:pt x="0" y="5334"/>
                </a:cubicBezTo>
                <a:lnTo>
                  <a:pt x="0" y="1060"/>
                </a:lnTo>
                <a:cubicBezTo>
                  <a:pt x="0" y="475"/>
                  <a:pt x="474" y="0"/>
                  <a:pt x="1059" y="0"/>
                </a:cubicBezTo>
                <a:cubicBezTo>
                  <a:pt x="1645" y="0"/>
                  <a:pt x="2119" y="475"/>
                  <a:pt x="2119" y="1060"/>
                </a:cubicBezTo>
                <a:lnTo>
                  <a:pt x="2119" y="5334"/>
                </a:lnTo>
                <a:cubicBezTo>
                  <a:pt x="2119" y="5919"/>
                  <a:pt x="1645" y="6394"/>
                  <a:pt x="1059" y="6394"/>
                </a:cubicBez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20" name="Oval 11"/>
          <p:cNvSpPr>
            <a:spLocks noChangeArrowheads="1"/>
          </p:cNvSpPr>
          <p:nvPr userDrawn="1"/>
        </p:nvSpPr>
        <p:spPr bwMode="black">
          <a:xfrm>
            <a:off x="7939543" y="1629459"/>
            <a:ext cx="635000" cy="633413"/>
          </a:xfrm>
          <a:prstGeom prst="ellipse">
            <a:avLst/>
          </a:pr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21" name="Freeform 12"/>
          <p:cNvSpPr>
            <a:spLocks/>
          </p:cNvSpPr>
          <p:nvPr userDrawn="1"/>
        </p:nvSpPr>
        <p:spPr bwMode="black">
          <a:xfrm>
            <a:off x="584654" y="2410512"/>
            <a:ext cx="2809875" cy="1776413"/>
          </a:xfrm>
          <a:custGeom>
            <a:avLst/>
            <a:gdLst>
              <a:gd name="T0" fmla="*/ 7270 w 10328"/>
              <a:gd name="T1" fmla="*/ 79 h 6526"/>
              <a:gd name="T2" fmla="*/ 5164 w 10328"/>
              <a:gd name="T3" fmla="*/ 1216 h 6526"/>
              <a:gd name="T4" fmla="*/ 5164 w 10328"/>
              <a:gd name="T5" fmla="*/ 1216 h 6526"/>
              <a:gd name="T6" fmla="*/ 3058 w 10328"/>
              <a:gd name="T7" fmla="*/ 79 h 6526"/>
              <a:gd name="T8" fmla="*/ 0 w 10328"/>
              <a:gd name="T9" fmla="*/ 3009 h 6526"/>
              <a:gd name="T10" fmla="*/ 0 w 10328"/>
              <a:gd name="T11" fmla="*/ 5505 h 6526"/>
              <a:gd name="T12" fmla="*/ 72 w 10328"/>
              <a:gd name="T13" fmla="*/ 5846 h 6526"/>
              <a:gd name="T14" fmla="*/ 1060 w 10328"/>
              <a:gd name="T15" fmla="*/ 6526 h 6526"/>
              <a:gd name="T16" fmla="*/ 2081 w 10328"/>
              <a:gd name="T17" fmla="*/ 5749 h 6526"/>
              <a:gd name="T18" fmla="*/ 2119 w 10328"/>
              <a:gd name="T19" fmla="*/ 5505 h 6526"/>
              <a:gd name="T20" fmla="*/ 2119 w 10328"/>
              <a:gd name="T21" fmla="*/ 2965 h 6526"/>
              <a:gd name="T22" fmla="*/ 3133 w 10328"/>
              <a:gd name="T23" fmla="*/ 1951 h 6526"/>
              <a:gd name="T24" fmla="*/ 4145 w 10328"/>
              <a:gd name="T25" fmla="*/ 2965 h 6526"/>
              <a:gd name="T26" fmla="*/ 4145 w 10328"/>
              <a:gd name="T27" fmla="*/ 4019 h 6526"/>
              <a:gd name="T28" fmla="*/ 5164 w 10328"/>
              <a:gd name="T29" fmla="*/ 4972 h 6526"/>
              <a:gd name="T30" fmla="*/ 5164 w 10328"/>
              <a:gd name="T31" fmla="*/ 4972 h 6526"/>
              <a:gd name="T32" fmla="*/ 5164 w 10328"/>
              <a:gd name="T33" fmla="*/ 4972 h 6526"/>
              <a:gd name="T34" fmla="*/ 6183 w 10328"/>
              <a:gd name="T35" fmla="*/ 4019 h 6526"/>
              <a:gd name="T36" fmla="*/ 6183 w 10328"/>
              <a:gd name="T37" fmla="*/ 2965 h 6526"/>
              <a:gd name="T38" fmla="*/ 7196 w 10328"/>
              <a:gd name="T39" fmla="*/ 1951 h 6526"/>
              <a:gd name="T40" fmla="*/ 8209 w 10328"/>
              <a:gd name="T41" fmla="*/ 2965 h 6526"/>
              <a:gd name="T42" fmla="*/ 8209 w 10328"/>
              <a:gd name="T43" fmla="*/ 5505 h 6526"/>
              <a:gd name="T44" fmla="*/ 8248 w 10328"/>
              <a:gd name="T45" fmla="*/ 5749 h 6526"/>
              <a:gd name="T46" fmla="*/ 9268 w 10328"/>
              <a:gd name="T47" fmla="*/ 6526 h 6526"/>
              <a:gd name="T48" fmla="*/ 10257 w 10328"/>
              <a:gd name="T49" fmla="*/ 5846 h 6526"/>
              <a:gd name="T50" fmla="*/ 10328 w 10328"/>
              <a:gd name="T51" fmla="*/ 5505 h 6526"/>
              <a:gd name="T52" fmla="*/ 10328 w 10328"/>
              <a:gd name="T53" fmla="*/ 3009 h 6526"/>
              <a:gd name="T54" fmla="*/ 7270 w 10328"/>
              <a:gd name="T55" fmla="*/ 79 h 6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28" h="6526">
                <a:moveTo>
                  <a:pt x="7270" y="79"/>
                </a:moveTo>
                <a:cubicBezTo>
                  <a:pt x="6455" y="113"/>
                  <a:pt x="5551" y="614"/>
                  <a:pt x="5164" y="1216"/>
                </a:cubicBezTo>
                <a:lnTo>
                  <a:pt x="5164" y="1216"/>
                </a:lnTo>
                <a:cubicBezTo>
                  <a:pt x="4777" y="614"/>
                  <a:pt x="3874" y="113"/>
                  <a:pt x="3058" y="79"/>
                </a:cubicBezTo>
                <a:cubicBezTo>
                  <a:pt x="1184" y="0"/>
                  <a:pt x="0" y="1228"/>
                  <a:pt x="0" y="3009"/>
                </a:cubicBezTo>
                <a:lnTo>
                  <a:pt x="0" y="5505"/>
                </a:lnTo>
                <a:cubicBezTo>
                  <a:pt x="0" y="5624"/>
                  <a:pt x="26" y="5739"/>
                  <a:pt x="72" y="5846"/>
                </a:cubicBezTo>
                <a:cubicBezTo>
                  <a:pt x="225" y="6244"/>
                  <a:pt x="609" y="6526"/>
                  <a:pt x="1060" y="6526"/>
                </a:cubicBezTo>
                <a:cubicBezTo>
                  <a:pt x="1547" y="6526"/>
                  <a:pt x="1957" y="6197"/>
                  <a:pt x="2081" y="5749"/>
                </a:cubicBezTo>
                <a:cubicBezTo>
                  <a:pt x="2105" y="5670"/>
                  <a:pt x="2119" y="5589"/>
                  <a:pt x="2119" y="5505"/>
                </a:cubicBezTo>
                <a:lnTo>
                  <a:pt x="2119" y="2965"/>
                </a:lnTo>
                <a:cubicBezTo>
                  <a:pt x="2119" y="2405"/>
                  <a:pt x="2573" y="1951"/>
                  <a:pt x="3133" y="1951"/>
                </a:cubicBezTo>
                <a:cubicBezTo>
                  <a:pt x="3693" y="1951"/>
                  <a:pt x="4145" y="2405"/>
                  <a:pt x="4145" y="2965"/>
                </a:cubicBezTo>
                <a:lnTo>
                  <a:pt x="4145" y="4019"/>
                </a:lnTo>
                <a:cubicBezTo>
                  <a:pt x="4145" y="4545"/>
                  <a:pt x="4638" y="4972"/>
                  <a:pt x="5164" y="4972"/>
                </a:cubicBezTo>
                <a:lnTo>
                  <a:pt x="5164" y="4972"/>
                </a:lnTo>
                <a:lnTo>
                  <a:pt x="5164" y="4972"/>
                </a:lnTo>
                <a:cubicBezTo>
                  <a:pt x="5690" y="4972"/>
                  <a:pt x="6183" y="4545"/>
                  <a:pt x="6183" y="4019"/>
                </a:cubicBezTo>
                <a:lnTo>
                  <a:pt x="6183" y="2965"/>
                </a:lnTo>
                <a:cubicBezTo>
                  <a:pt x="6183" y="2405"/>
                  <a:pt x="6636" y="1951"/>
                  <a:pt x="7196" y="1951"/>
                </a:cubicBezTo>
                <a:cubicBezTo>
                  <a:pt x="7755" y="1951"/>
                  <a:pt x="8209" y="2405"/>
                  <a:pt x="8209" y="2965"/>
                </a:cubicBezTo>
                <a:lnTo>
                  <a:pt x="8209" y="5505"/>
                </a:lnTo>
                <a:cubicBezTo>
                  <a:pt x="8209" y="5589"/>
                  <a:pt x="8224" y="5670"/>
                  <a:pt x="8248" y="5749"/>
                </a:cubicBezTo>
                <a:cubicBezTo>
                  <a:pt x="8372" y="6197"/>
                  <a:pt x="8781" y="6526"/>
                  <a:pt x="9268" y="6526"/>
                </a:cubicBezTo>
                <a:cubicBezTo>
                  <a:pt x="9719" y="6526"/>
                  <a:pt x="10104" y="6244"/>
                  <a:pt x="10257" y="5846"/>
                </a:cubicBezTo>
                <a:cubicBezTo>
                  <a:pt x="10302" y="5739"/>
                  <a:pt x="10328" y="5624"/>
                  <a:pt x="10328" y="5505"/>
                </a:cubicBezTo>
                <a:lnTo>
                  <a:pt x="10328" y="3009"/>
                </a:lnTo>
                <a:cubicBezTo>
                  <a:pt x="10328" y="1228"/>
                  <a:pt x="9144" y="0"/>
                  <a:pt x="7270" y="79"/>
                </a:cubicBez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Tree>
    <p:extLst>
      <p:ext uri="{BB962C8B-B14F-4D97-AF65-F5344CB8AC3E}">
        <p14:creationId xmlns:p14="http://schemas.microsoft.com/office/powerpoint/2010/main" val="1744197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Logo englanti">
    <p:spTree>
      <p:nvGrpSpPr>
        <p:cNvPr id="1" name=""/>
        <p:cNvGrpSpPr/>
        <p:nvPr/>
      </p:nvGrpSpPr>
      <p:grpSpPr>
        <a:xfrm>
          <a:off x="0" y="0"/>
          <a:ext cx="0" cy="0"/>
          <a:chOff x="0" y="0"/>
          <a:chExt cx="0" cy="0"/>
        </a:xfrm>
      </p:grpSpPr>
      <p:pic>
        <p:nvPicPr>
          <p:cNvPr id="15" name="Kuva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6152" y="5901146"/>
            <a:ext cx="6711696" cy="411480"/>
          </a:xfrm>
          <a:prstGeom prst="rect">
            <a:avLst/>
          </a:prstGeom>
        </p:spPr>
      </p:pic>
      <p:sp>
        <p:nvSpPr>
          <p:cNvPr id="14" name="Freeform 6"/>
          <p:cNvSpPr>
            <a:spLocks/>
          </p:cNvSpPr>
          <p:nvPr userDrawn="1"/>
        </p:nvSpPr>
        <p:spPr bwMode="black">
          <a:xfrm>
            <a:off x="6950529" y="1723118"/>
            <a:ext cx="576262" cy="2463800"/>
          </a:xfrm>
          <a:custGeom>
            <a:avLst/>
            <a:gdLst>
              <a:gd name="T0" fmla="*/ 1059 w 2119"/>
              <a:gd name="T1" fmla="*/ 9052 h 9052"/>
              <a:gd name="T2" fmla="*/ 0 w 2119"/>
              <a:gd name="T3" fmla="*/ 7992 h 9052"/>
              <a:gd name="T4" fmla="*/ 0 w 2119"/>
              <a:gd name="T5" fmla="*/ 1060 h 9052"/>
              <a:gd name="T6" fmla="*/ 1059 w 2119"/>
              <a:gd name="T7" fmla="*/ 0 h 9052"/>
              <a:gd name="T8" fmla="*/ 2119 w 2119"/>
              <a:gd name="T9" fmla="*/ 1060 h 9052"/>
              <a:gd name="T10" fmla="*/ 2119 w 2119"/>
              <a:gd name="T11" fmla="*/ 7992 h 9052"/>
              <a:gd name="T12" fmla="*/ 1059 w 2119"/>
              <a:gd name="T13" fmla="*/ 9052 h 9052"/>
            </a:gdLst>
            <a:ahLst/>
            <a:cxnLst>
              <a:cxn ang="0">
                <a:pos x="T0" y="T1"/>
              </a:cxn>
              <a:cxn ang="0">
                <a:pos x="T2" y="T3"/>
              </a:cxn>
              <a:cxn ang="0">
                <a:pos x="T4" y="T5"/>
              </a:cxn>
              <a:cxn ang="0">
                <a:pos x="T6" y="T7"/>
              </a:cxn>
              <a:cxn ang="0">
                <a:pos x="T8" y="T9"/>
              </a:cxn>
              <a:cxn ang="0">
                <a:pos x="T10" y="T11"/>
              </a:cxn>
              <a:cxn ang="0">
                <a:pos x="T12" y="T13"/>
              </a:cxn>
            </a:cxnLst>
            <a:rect l="0" t="0" r="r" b="b"/>
            <a:pathLst>
              <a:path w="2119" h="9052">
                <a:moveTo>
                  <a:pt x="1059" y="9052"/>
                </a:moveTo>
                <a:cubicBezTo>
                  <a:pt x="474" y="9052"/>
                  <a:pt x="0" y="8577"/>
                  <a:pt x="0" y="7992"/>
                </a:cubicBezTo>
                <a:lnTo>
                  <a:pt x="0" y="1060"/>
                </a:lnTo>
                <a:cubicBezTo>
                  <a:pt x="0" y="475"/>
                  <a:pt x="474" y="0"/>
                  <a:pt x="1059" y="0"/>
                </a:cubicBezTo>
                <a:cubicBezTo>
                  <a:pt x="1644" y="0"/>
                  <a:pt x="2119" y="475"/>
                  <a:pt x="2119" y="1060"/>
                </a:cubicBezTo>
                <a:lnTo>
                  <a:pt x="2119" y="7992"/>
                </a:lnTo>
                <a:cubicBezTo>
                  <a:pt x="2119" y="8577"/>
                  <a:pt x="1644" y="9052"/>
                  <a:pt x="1059" y="9052"/>
                </a:cubicBez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6" name="Freeform 7"/>
          <p:cNvSpPr>
            <a:spLocks/>
          </p:cNvSpPr>
          <p:nvPr userDrawn="1"/>
        </p:nvSpPr>
        <p:spPr bwMode="black">
          <a:xfrm>
            <a:off x="4810579" y="2427968"/>
            <a:ext cx="1778000" cy="1779588"/>
          </a:xfrm>
          <a:custGeom>
            <a:avLst/>
            <a:gdLst>
              <a:gd name="T0" fmla="*/ 6536 w 6536"/>
              <a:gd name="T1" fmla="*/ 3194 h 6537"/>
              <a:gd name="T2" fmla="*/ 3269 w 6536"/>
              <a:gd name="T3" fmla="*/ 0 h 6537"/>
              <a:gd name="T4" fmla="*/ 0 w 6536"/>
              <a:gd name="T5" fmla="*/ 3269 h 6537"/>
              <a:gd name="T6" fmla="*/ 3269 w 6536"/>
              <a:gd name="T7" fmla="*/ 6537 h 6537"/>
              <a:gd name="T8" fmla="*/ 3901 w 6536"/>
              <a:gd name="T9" fmla="*/ 6421 h 6537"/>
              <a:gd name="T10" fmla="*/ 4401 w 6536"/>
              <a:gd name="T11" fmla="*/ 5650 h 6537"/>
              <a:gd name="T12" fmla="*/ 3921 w 6536"/>
              <a:gd name="T13" fmla="*/ 4902 h 6537"/>
              <a:gd name="T14" fmla="*/ 3167 w 6536"/>
              <a:gd name="T15" fmla="*/ 4788 h 6537"/>
              <a:gd name="T16" fmla="*/ 1829 w 6536"/>
              <a:gd name="T17" fmla="*/ 3242 h 6537"/>
              <a:gd name="T18" fmla="*/ 3269 w 6536"/>
              <a:gd name="T19" fmla="*/ 1663 h 6537"/>
              <a:gd name="T20" fmla="*/ 4619 w 6536"/>
              <a:gd name="T21" fmla="*/ 2594 h 6537"/>
              <a:gd name="T22" fmla="*/ 3945 w 6536"/>
              <a:gd name="T23" fmla="*/ 2594 h 6537"/>
              <a:gd name="T24" fmla="*/ 3184 w 6536"/>
              <a:gd name="T25" fmla="*/ 3356 h 6537"/>
              <a:gd name="T26" fmla="*/ 3945 w 6536"/>
              <a:gd name="T27" fmla="*/ 4117 h 6537"/>
              <a:gd name="T28" fmla="*/ 5776 w 6536"/>
              <a:gd name="T29" fmla="*/ 4117 h 6537"/>
              <a:gd name="T30" fmla="*/ 6535 w 6536"/>
              <a:gd name="T31" fmla="*/ 3367 h 6537"/>
              <a:gd name="T32" fmla="*/ 6536 w 6536"/>
              <a:gd name="T33" fmla="*/ 3367 h 6537"/>
              <a:gd name="T34" fmla="*/ 6536 w 6536"/>
              <a:gd name="T35" fmla="*/ 3194 h 6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36" h="6537">
                <a:moveTo>
                  <a:pt x="6536" y="3194"/>
                </a:moveTo>
                <a:cubicBezTo>
                  <a:pt x="6536" y="1371"/>
                  <a:pt x="5138" y="0"/>
                  <a:pt x="3269" y="0"/>
                </a:cubicBezTo>
                <a:cubicBezTo>
                  <a:pt x="1463" y="0"/>
                  <a:pt x="0" y="1399"/>
                  <a:pt x="0" y="3269"/>
                </a:cubicBezTo>
                <a:cubicBezTo>
                  <a:pt x="0" y="5074"/>
                  <a:pt x="1367" y="6537"/>
                  <a:pt x="3269" y="6537"/>
                </a:cubicBezTo>
                <a:cubicBezTo>
                  <a:pt x="3516" y="6537"/>
                  <a:pt x="3746" y="6491"/>
                  <a:pt x="3901" y="6421"/>
                </a:cubicBezTo>
                <a:cubicBezTo>
                  <a:pt x="4192" y="6288"/>
                  <a:pt x="4401" y="6017"/>
                  <a:pt x="4401" y="5650"/>
                </a:cubicBezTo>
                <a:cubicBezTo>
                  <a:pt x="4401" y="5328"/>
                  <a:pt x="4246" y="5037"/>
                  <a:pt x="3921" y="4902"/>
                </a:cubicBezTo>
                <a:cubicBezTo>
                  <a:pt x="3717" y="4818"/>
                  <a:pt x="3427" y="4814"/>
                  <a:pt x="3167" y="4788"/>
                </a:cubicBezTo>
                <a:cubicBezTo>
                  <a:pt x="2393" y="4709"/>
                  <a:pt x="1829" y="4112"/>
                  <a:pt x="1829" y="3242"/>
                </a:cubicBezTo>
                <a:cubicBezTo>
                  <a:pt x="1829" y="2290"/>
                  <a:pt x="2528" y="1697"/>
                  <a:pt x="3269" y="1663"/>
                </a:cubicBezTo>
                <a:cubicBezTo>
                  <a:pt x="4176" y="1621"/>
                  <a:pt x="4619" y="2239"/>
                  <a:pt x="4619" y="2594"/>
                </a:cubicBezTo>
                <a:lnTo>
                  <a:pt x="3945" y="2594"/>
                </a:lnTo>
                <a:cubicBezTo>
                  <a:pt x="3525" y="2594"/>
                  <a:pt x="3184" y="2935"/>
                  <a:pt x="3184" y="3356"/>
                </a:cubicBezTo>
                <a:cubicBezTo>
                  <a:pt x="3184" y="3776"/>
                  <a:pt x="3525" y="4117"/>
                  <a:pt x="3945" y="4117"/>
                </a:cubicBezTo>
                <a:lnTo>
                  <a:pt x="5776" y="4117"/>
                </a:lnTo>
                <a:cubicBezTo>
                  <a:pt x="6193" y="4117"/>
                  <a:pt x="6529" y="3782"/>
                  <a:pt x="6535" y="3367"/>
                </a:cubicBezTo>
                <a:lnTo>
                  <a:pt x="6536" y="3367"/>
                </a:lnTo>
                <a:lnTo>
                  <a:pt x="6536" y="3194"/>
                </a:ln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7" name="Freeform 8"/>
          <p:cNvSpPr>
            <a:spLocks/>
          </p:cNvSpPr>
          <p:nvPr userDrawn="1"/>
        </p:nvSpPr>
        <p:spPr bwMode="black">
          <a:xfrm>
            <a:off x="3848556" y="2445431"/>
            <a:ext cx="576262" cy="1741488"/>
          </a:xfrm>
          <a:custGeom>
            <a:avLst/>
            <a:gdLst>
              <a:gd name="T0" fmla="*/ 1059 w 2119"/>
              <a:gd name="T1" fmla="*/ 0 h 6394"/>
              <a:gd name="T2" fmla="*/ 2119 w 2119"/>
              <a:gd name="T3" fmla="*/ 1060 h 6394"/>
              <a:gd name="T4" fmla="*/ 2119 w 2119"/>
              <a:gd name="T5" fmla="*/ 5334 h 6394"/>
              <a:gd name="T6" fmla="*/ 1059 w 2119"/>
              <a:gd name="T7" fmla="*/ 6394 h 6394"/>
              <a:gd name="T8" fmla="*/ 0 w 2119"/>
              <a:gd name="T9" fmla="*/ 5334 h 6394"/>
              <a:gd name="T10" fmla="*/ 0 w 2119"/>
              <a:gd name="T11" fmla="*/ 1060 h 6394"/>
              <a:gd name="T12" fmla="*/ 1059 w 2119"/>
              <a:gd name="T13" fmla="*/ 0 h 6394"/>
            </a:gdLst>
            <a:ahLst/>
            <a:cxnLst>
              <a:cxn ang="0">
                <a:pos x="T0" y="T1"/>
              </a:cxn>
              <a:cxn ang="0">
                <a:pos x="T2" y="T3"/>
              </a:cxn>
              <a:cxn ang="0">
                <a:pos x="T4" y="T5"/>
              </a:cxn>
              <a:cxn ang="0">
                <a:pos x="T6" y="T7"/>
              </a:cxn>
              <a:cxn ang="0">
                <a:pos x="T8" y="T9"/>
              </a:cxn>
              <a:cxn ang="0">
                <a:pos x="T10" y="T11"/>
              </a:cxn>
              <a:cxn ang="0">
                <a:pos x="T12" y="T13"/>
              </a:cxn>
            </a:cxnLst>
            <a:rect l="0" t="0" r="r" b="b"/>
            <a:pathLst>
              <a:path w="2119" h="6394">
                <a:moveTo>
                  <a:pt x="1059" y="0"/>
                </a:moveTo>
                <a:cubicBezTo>
                  <a:pt x="1645" y="0"/>
                  <a:pt x="2119" y="475"/>
                  <a:pt x="2119" y="1060"/>
                </a:cubicBezTo>
                <a:lnTo>
                  <a:pt x="2119" y="5334"/>
                </a:lnTo>
                <a:cubicBezTo>
                  <a:pt x="2119" y="5919"/>
                  <a:pt x="1645" y="6394"/>
                  <a:pt x="1059" y="6394"/>
                </a:cubicBezTo>
                <a:cubicBezTo>
                  <a:pt x="474" y="6394"/>
                  <a:pt x="0" y="5919"/>
                  <a:pt x="0" y="5334"/>
                </a:cubicBezTo>
                <a:lnTo>
                  <a:pt x="0" y="1060"/>
                </a:lnTo>
                <a:cubicBezTo>
                  <a:pt x="0" y="475"/>
                  <a:pt x="474" y="0"/>
                  <a:pt x="1059" y="0"/>
                </a:cubicBez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8" name="Oval 9"/>
          <p:cNvSpPr>
            <a:spLocks noChangeArrowheads="1"/>
          </p:cNvSpPr>
          <p:nvPr userDrawn="1"/>
        </p:nvSpPr>
        <p:spPr bwMode="black">
          <a:xfrm>
            <a:off x="3819981" y="1629459"/>
            <a:ext cx="633412" cy="633413"/>
          </a:xfrm>
          <a:prstGeom prst="ellipse">
            <a:avLst/>
          </a:pr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9" name="Freeform 10"/>
          <p:cNvSpPr>
            <a:spLocks/>
          </p:cNvSpPr>
          <p:nvPr userDrawn="1"/>
        </p:nvSpPr>
        <p:spPr bwMode="black">
          <a:xfrm>
            <a:off x="7969704" y="2445431"/>
            <a:ext cx="576262" cy="1741488"/>
          </a:xfrm>
          <a:custGeom>
            <a:avLst/>
            <a:gdLst>
              <a:gd name="T0" fmla="*/ 1059 w 2119"/>
              <a:gd name="T1" fmla="*/ 6394 h 6394"/>
              <a:gd name="T2" fmla="*/ 0 w 2119"/>
              <a:gd name="T3" fmla="*/ 5334 h 6394"/>
              <a:gd name="T4" fmla="*/ 0 w 2119"/>
              <a:gd name="T5" fmla="*/ 1060 h 6394"/>
              <a:gd name="T6" fmla="*/ 1059 w 2119"/>
              <a:gd name="T7" fmla="*/ 0 h 6394"/>
              <a:gd name="T8" fmla="*/ 2119 w 2119"/>
              <a:gd name="T9" fmla="*/ 1060 h 6394"/>
              <a:gd name="T10" fmla="*/ 2119 w 2119"/>
              <a:gd name="T11" fmla="*/ 5334 h 6394"/>
              <a:gd name="T12" fmla="*/ 1059 w 2119"/>
              <a:gd name="T13" fmla="*/ 6394 h 6394"/>
            </a:gdLst>
            <a:ahLst/>
            <a:cxnLst>
              <a:cxn ang="0">
                <a:pos x="T0" y="T1"/>
              </a:cxn>
              <a:cxn ang="0">
                <a:pos x="T2" y="T3"/>
              </a:cxn>
              <a:cxn ang="0">
                <a:pos x="T4" y="T5"/>
              </a:cxn>
              <a:cxn ang="0">
                <a:pos x="T6" y="T7"/>
              </a:cxn>
              <a:cxn ang="0">
                <a:pos x="T8" y="T9"/>
              </a:cxn>
              <a:cxn ang="0">
                <a:pos x="T10" y="T11"/>
              </a:cxn>
              <a:cxn ang="0">
                <a:pos x="T12" y="T13"/>
              </a:cxn>
            </a:cxnLst>
            <a:rect l="0" t="0" r="r" b="b"/>
            <a:pathLst>
              <a:path w="2119" h="6394">
                <a:moveTo>
                  <a:pt x="1059" y="6394"/>
                </a:moveTo>
                <a:cubicBezTo>
                  <a:pt x="474" y="6394"/>
                  <a:pt x="0" y="5919"/>
                  <a:pt x="0" y="5334"/>
                </a:cubicBezTo>
                <a:lnTo>
                  <a:pt x="0" y="1060"/>
                </a:lnTo>
                <a:cubicBezTo>
                  <a:pt x="0" y="475"/>
                  <a:pt x="474" y="0"/>
                  <a:pt x="1059" y="0"/>
                </a:cubicBezTo>
                <a:cubicBezTo>
                  <a:pt x="1645" y="0"/>
                  <a:pt x="2119" y="475"/>
                  <a:pt x="2119" y="1060"/>
                </a:cubicBezTo>
                <a:lnTo>
                  <a:pt x="2119" y="5334"/>
                </a:lnTo>
                <a:cubicBezTo>
                  <a:pt x="2119" y="5919"/>
                  <a:pt x="1645" y="6394"/>
                  <a:pt x="1059" y="6394"/>
                </a:cubicBez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20" name="Oval 11"/>
          <p:cNvSpPr>
            <a:spLocks noChangeArrowheads="1"/>
          </p:cNvSpPr>
          <p:nvPr userDrawn="1"/>
        </p:nvSpPr>
        <p:spPr bwMode="black">
          <a:xfrm>
            <a:off x="7939543" y="1629459"/>
            <a:ext cx="635000" cy="633413"/>
          </a:xfrm>
          <a:prstGeom prst="ellipse">
            <a:avLst/>
          </a:pr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21" name="Freeform 12"/>
          <p:cNvSpPr>
            <a:spLocks/>
          </p:cNvSpPr>
          <p:nvPr userDrawn="1"/>
        </p:nvSpPr>
        <p:spPr bwMode="black">
          <a:xfrm>
            <a:off x="584654" y="2410512"/>
            <a:ext cx="2809875" cy="1776413"/>
          </a:xfrm>
          <a:custGeom>
            <a:avLst/>
            <a:gdLst>
              <a:gd name="T0" fmla="*/ 7270 w 10328"/>
              <a:gd name="T1" fmla="*/ 79 h 6526"/>
              <a:gd name="T2" fmla="*/ 5164 w 10328"/>
              <a:gd name="T3" fmla="*/ 1216 h 6526"/>
              <a:gd name="T4" fmla="*/ 5164 w 10328"/>
              <a:gd name="T5" fmla="*/ 1216 h 6526"/>
              <a:gd name="T6" fmla="*/ 3058 w 10328"/>
              <a:gd name="T7" fmla="*/ 79 h 6526"/>
              <a:gd name="T8" fmla="*/ 0 w 10328"/>
              <a:gd name="T9" fmla="*/ 3009 h 6526"/>
              <a:gd name="T10" fmla="*/ 0 w 10328"/>
              <a:gd name="T11" fmla="*/ 5505 h 6526"/>
              <a:gd name="T12" fmla="*/ 72 w 10328"/>
              <a:gd name="T13" fmla="*/ 5846 h 6526"/>
              <a:gd name="T14" fmla="*/ 1060 w 10328"/>
              <a:gd name="T15" fmla="*/ 6526 h 6526"/>
              <a:gd name="T16" fmla="*/ 2081 w 10328"/>
              <a:gd name="T17" fmla="*/ 5749 h 6526"/>
              <a:gd name="T18" fmla="*/ 2119 w 10328"/>
              <a:gd name="T19" fmla="*/ 5505 h 6526"/>
              <a:gd name="T20" fmla="*/ 2119 w 10328"/>
              <a:gd name="T21" fmla="*/ 2965 h 6526"/>
              <a:gd name="T22" fmla="*/ 3133 w 10328"/>
              <a:gd name="T23" fmla="*/ 1951 h 6526"/>
              <a:gd name="T24" fmla="*/ 4145 w 10328"/>
              <a:gd name="T25" fmla="*/ 2965 h 6526"/>
              <a:gd name="T26" fmla="*/ 4145 w 10328"/>
              <a:gd name="T27" fmla="*/ 4019 h 6526"/>
              <a:gd name="T28" fmla="*/ 5164 w 10328"/>
              <a:gd name="T29" fmla="*/ 4972 h 6526"/>
              <a:gd name="T30" fmla="*/ 5164 w 10328"/>
              <a:gd name="T31" fmla="*/ 4972 h 6526"/>
              <a:gd name="T32" fmla="*/ 5164 w 10328"/>
              <a:gd name="T33" fmla="*/ 4972 h 6526"/>
              <a:gd name="T34" fmla="*/ 6183 w 10328"/>
              <a:gd name="T35" fmla="*/ 4019 h 6526"/>
              <a:gd name="T36" fmla="*/ 6183 w 10328"/>
              <a:gd name="T37" fmla="*/ 2965 h 6526"/>
              <a:gd name="T38" fmla="*/ 7196 w 10328"/>
              <a:gd name="T39" fmla="*/ 1951 h 6526"/>
              <a:gd name="T40" fmla="*/ 8209 w 10328"/>
              <a:gd name="T41" fmla="*/ 2965 h 6526"/>
              <a:gd name="T42" fmla="*/ 8209 w 10328"/>
              <a:gd name="T43" fmla="*/ 5505 h 6526"/>
              <a:gd name="T44" fmla="*/ 8248 w 10328"/>
              <a:gd name="T45" fmla="*/ 5749 h 6526"/>
              <a:gd name="T46" fmla="*/ 9268 w 10328"/>
              <a:gd name="T47" fmla="*/ 6526 h 6526"/>
              <a:gd name="T48" fmla="*/ 10257 w 10328"/>
              <a:gd name="T49" fmla="*/ 5846 h 6526"/>
              <a:gd name="T50" fmla="*/ 10328 w 10328"/>
              <a:gd name="T51" fmla="*/ 5505 h 6526"/>
              <a:gd name="T52" fmla="*/ 10328 w 10328"/>
              <a:gd name="T53" fmla="*/ 3009 h 6526"/>
              <a:gd name="T54" fmla="*/ 7270 w 10328"/>
              <a:gd name="T55" fmla="*/ 79 h 6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28" h="6526">
                <a:moveTo>
                  <a:pt x="7270" y="79"/>
                </a:moveTo>
                <a:cubicBezTo>
                  <a:pt x="6455" y="113"/>
                  <a:pt x="5551" y="614"/>
                  <a:pt x="5164" y="1216"/>
                </a:cubicBezTo>
                <a:lnTo>
                  <a:pt x="5164" y="1216"/>
                </a:lnTo>
                <a:cubicBezTo>
                  <a:pt x="4777" y="614"/>
                  <a:pt x="3874" y="113"/>
                  <a:pt x="3058" y="79"/>
                </a:cubicBezTo>
                <a:cubicBezTo>
                  <a:pt x="1184" y="0"/>
                  <a:pt x="0" y="1228"/>
                  <a:pt x="0" y="3009"/>
                </a:cubicBezTo>
                <a:lnTo>
                  <a:pt x="0" y="5505"/>
                </a:lnTo>
                <a:cubicBezTo>
                  <a:pt x="0" y="5624"/>
                  <a:pt x="26" y="5739"/>
                  <a:pt x="72" y="5846"/>
                </a:cubicBezTo>
                <a:cubicBezTo>
                  <a:pt x="225" y="6244"/>
                  <a:pt x="609" y="6526"/>
                  <a:pt x="1060" y="6526"/>
                </a:cubicBezTo>
                <a:cubicBezTo>
                  <a:pt x="1547" y="6526"/>
                  <a:pt x="1957" y="6197"/>
                  <a:pt x="2081" y="5749"/>
                </a:cubicBezTo>
                <a:cubicBezTo>
                  <a:pt x="2105" y="5670"/>
                  <a:pt x="2119" y="5589"/>
                  <a:pt x="2119" y="5505"/>
                </a:cubicBezTo>
                <a:lnTo>
                  <a:pt x="2119" y="2965"/>
                </a:lnTo>
                <a:cubicBezTo>
                  <a:pt x="2119" y="2405"/>
                  <a:pt x="2573" y="1951"/>
                  <a:pt x="3133" y="1951"/>
                </a:cubicBezTo>
                <a:cubicBezTo>
                  <a:pt x="3693" y="1951"/>
                  <a:pt x="4145" y="2405"/>
                  <a:pt x="4145" y="2965"/>
                </a:cubicBezTo>
                <a:lnTo>
                  <a:pt x="4145" y="4019"/>
                </a:lnTo>
                <a:cubicBezTo>
                  <a:pt x="4145" y="4545"/>
                  <a:pt x="4638" y="4972"/>
                  <a:pt x="5164" y="4972"/>
                </a:cubicBezTo>
                <a:lnTo>
                  <a:pt x="5164" y="4972"/>
                </a:lnTo>
                <a:lnTo>
                  <a:pt x="5164" y="4972"/>
                </a:lnTo>
                <a:cubicBezTo>
                  <a:pt x="5690" y="4972"/>
                  <a:pt x="6183" y="4545"/>
                  <a:pt x="6183" y="4019"/>
                </a:cubicBezTo>
                <a:lnTo>
                  <a:pt x="6183" y="2965"/>
                </a:lnTo>
                <a:cubicBezTo>
                  <a:pt x="6183" y="2405"/>
                  <a:pt x="6636" y="1951"/>
                  <a:pt x="7196" y="1951"/>
                </a:cubicBezTo>
                <a:cubicBezTo>
                  <a:pt x="7755" y="1951"/>
                  <a:pt x="8209" y="2405"/>
                  <a:pt x="8209" y="2965"/>
                </a:cubicBezTo>
                <a:lnTo>
                  <a:pt x="8209" y="5505"/>
                </a:lnTo>
                <a:cubicBezTo>
                  <a:pt x="8209" y="5589"/>
                  <a:pt x="8224" y="5670"/>
                  <a:pt x="8248" y="5749"/>
                </a:cubicBezTo>
                <a:cubicBezTo>
                  <a:pt x="8372" y="6197"/>
                  <a:pt x="8781" y="6526"/>
                  <a:pt x="9268" y="6526"/>
                </a:cubicBezTo>
                <a:cubicBezTo>
                  <a:pt x="9719" y="6526"/>
                  <a:pt x="10104" y="6244"/>
                  <a:pt x="10257" y="5846"/>
                </a:cubicBezTo>
                <a:cubicBezTo>
                  <a:pt x="10302" y="5739"/>
                  <a:pt x="10328" y="5624"/>
                  <a:pt x="10328" y="5505"/>
                </a:cubicBezTo>
                <a:lnTo>
                  <a:pt x="10328" y="3009"/>
                </a:lnTo>
                <a:cubicBezTo>
                  <a:pt x="10328" y="1228"/>
                  <a:pt x="9144" y="0"/>
                  <a:pt x="7270" y="79"/>
                </a:cubicBez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Tree>
    <p:extLst>
      <p:ext uri="{BB962C8B-B14F-4D97-AF65-F5344CB8AC3E}">
        <p14:creationId xmlns:p14="http://schemas.microsoft.com/office/powerpoint/2010/main" val="3832057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loitus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251520" y="2632365"/>
            <a:ext cx="8640960" cy="1794493"/>
          </a:xfrm>
        </p:spPr>
        <p:txBody>
          <a:bodyPr anchor="t" anchorCtr="0"/>
          <a:lstStyle>
            <a:lvl1pPr algn="ctr">
              <a:defRPr sz="5400" b="1">
                <a:solidFill>
                  <a:srgbClr val="00E13C"/>
                </a:solidFill>
              </a:defRPr>
            </a:lvl1pPr>
          </a:lstStyle>
          <a:p>
            <a:r>
              <a:rPr lang="fi-FI" dirty="0" smtClean="0"/>
              <a:t>Lisää otsikko</a:t>
            </a:r>
            <a:endParaRPr lang="fi-FI" dirty="0"/>
          </a:p>
        </p:txBody>
      </p:sp>
      <p:sp>
        <p:nvSpPr>
          <p:cNvPr id="3" name="Alaotsikko 2"/>
          <p:cNvSpPr>
            <a:spLocks noGrp="1"/>
          </p:cNvSpPr>
          <p:nvPr>
            <p:ph type="subTitle" idx="1" hasCustomPrompt="1"/>
          </p:nvPr>
        </p:nvSpPr>
        <p:spPr>
          <a:xfrm>
            <a:off x="1371600" y="4963616"/>
            <a:ext cx="6400800" cy="985664"/>
          </a:xfrm>
        </p:spPr>
        <p:txBody>
          <a:bodyPr>
            <a:normAutofit/>
          </a:bodyPr>
          <a:lstStyle>
            <a:lvl1pPr marL="0" indent="0" algn="ctr">
              <a:buNone/>
              <a:defRPr sz="1800" baseline="0">
                <a:solidFill>
                  <a:schemeClr val="tx1">
                    <a:tint val="75000"/>
                  </a:schemeClr>
                </a:solidFill>
                <a:latin typeface="+mn-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dirty="0" smtClean="0"/>
              <a:t>Lisää alaotsikko</a:t>
            </a:r>
            <a:endParaRPr lang="fi-FI" dirty="0"/>
          </a:p>
        </p:txBody>
      </p:sp>
      <p:pic>
        <p:nvPicPr>
          <p:cNvPr id="10" name="Kuva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21084" y="1599174"/>
            <a:ext cx="3132000" cy="192017"/>
          </a:xfrm>
          <a:prstGeom prst="rect">
            <a:avLst/>
          </a:prstGeom>
        </p:spPr>
      </p:pic>
      <p:grpSp>
        <p:nvGrpSpPr>
          <p:cNvPr id="18" name="Ryhmä 17"/>
          <p:cNvGrpSpPr/>
          <p:nvPr userDrawn="1"/>
        </p:nvGrpSpPr>
        <p:grpSpPr bwMode="black">
          <a:xfrm>
            <a:off x="3579021" y="939924"/>
            <a:ext cx="1985963" cy="640811"/>
            <a:chOff x="584654" y="1629456"/>
            <a:chExt cx="7989888" cy="2578100"/>
          </a:xfrm>
        </p:grpSpPr>
        <p:sp>
          <p:nvSpPr>
            <p:cNvPr id="11" name="Freeform 6"/>
            <p:cNvSpPr>
              <a:spLocks/>
            </p:cNvSpPr>
            <p:nvPr userDrawn="1"/>
          </p:nvSpPr>
          <p:spPr bwMode="black">
            <a:xfrm>
              <a:off x="6950529" y="1723118"/>
              <a:ext cx="576262" cy="2463800"/>
            </a:xfrm>
            <a:custGeom>
              <a:avLst/>
              <a:gdLst>
                <a:gd name="T0" fmla="*/ 1059 w 2119"/>
                <a:gd name="T1" fmla="*/ 9052 h 9052"/>
                <a:gd name="T2" fmla="*/ 0 w 2119"/>
                <a:gd name="T3" fmla="*/ 7992 h 9052"/>
                <a:gd name="T4" fmla="*/ 0 w 2119"/>
                <a:gd name="T5" fmla="*/ 1060 h 9052"/>
                <a:gd name="T6" fmla="*/ 1059 w 2119"/>
                <a:gd name="T7" fmla="*/ 0 h 9052"/>
                <a:gd name="T8" fmla="*/ 2119 w 2119"/>
                <a:gd name="T9" fmla="*/ 1060 h 9052"/>
                <a:gd name="T10" fmla="*/ 2119 w 2119"/>
                <a:gd name="T11" fmla="*/ 7992 h 9052"/>
                <a:gd name="T12" fmla="*/ 1059 w 2119"/>
                <a:gd name="T13" fmla="*/ 9052 h 9052"/>
              </a:gdLst>
              <a:ahLst/>
              <a:cxnLst>
                <a:cxn ang="0">
                  <a:pos x="T0" y="T1"/>
                </a:cxn>
                <a:cxn ang="0">
                  <a:pos x="T2" y="T3"/>
                </a:cxn>
                <a:cxn ang="0">
                  <a:pos x="T4" y="T5"/>
                </a:cxn>
                <a:cxn ang="0">
                  <a:pos x="T6" y="T7"/>
                </a:cxn>
                <a:cxn ang="0">
                  <a:pos x="T8" y="T9"/>
                </a:cxn>
                <a:cxn ang="0">
                  <a:pos x="T10" y="T11"/>
                </a:cxn>
                <a:cxn ang="0">
                  <a:pos x="T12" y="T13"/>
                </a:cxn>
              </a:cxnLst>
              <a:rect l="0" t="0" r="r" b="b"/>
              <a:pathLst>
                <a:path w="2119" h="9052">
                  <a:moveTo>
                    <a:pt x="1059" y="9052"/>
                  </a:moveTo>
                  <a:cubicBezTo>
                    <a:pt x="474" y="9052"/>
                    <a:pt x="0" y="8577"/>
                    <a:pt x="0" y="7992"/>
                  </a:cubicBezTo>
                  <a:lnTo>
                    <a:pt x="0" y="1060"/>
                  </a:lnTo>
                  <a:cubicBezTo>
                    <a:pt x="0" y="475"/>
                    <a:pt x="474" y="0"/>
                    <a:pt x="1059" y="0"/>
                  </a:cubicBezTo>
                  <a:cubicBezTo>
                    <a:pt x="1644" y="0"/>
                    <a:pt x="2119" y="475"/>
                    <a:pt x="2119" y="1060"/>
                  </a:cubicBezTo>
                  <a:lnTo>
                    <a:pt x="2119" y="7992"/>
                  </a:lnTo>
                  <a:cubicBezTo>
                    <a:pt x="2119" y="8577"/>
                    <a:pt x="1644" y="9052"/>
                    <a:pt x="1059" y="9052"/>
                  </a:cubicBez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2" name="Freeform 7"/>
            <p:cNvSpPr>
              <a:spLocks/>
            </p:cNvSpPr>
            <p:nvPr userDrawn="1"/>
          </p:nvSpPr>
          <p:spPr bwMode="black">
            <a:xfrm>
              <a:off x="4810579" y="2427968"/>
              <a:ext cx="1778000" cy="1779588"/>
            </a:xfrm>
            <a:custGeom>
              <a:avLst/>
              <a:gdLst>
                <a:gd name="T0" fmla="*/ 6536 w 6536"/>
                <a:gd name="T1" fmla="*/ 3194 h 6537"/>
                <a:gd name="T2" fmla="*/ 3269 w 6536"/>
                <a:gd name="T3" fmla="*/ 0 h 6537"/>
                <a:gd name="T4" fmla="*/ 0 w 6536"/>
                <a:gd name="T5" fmla="*/ 3269 h 6537"/>
                <a:gd name="T6" fmla="*/ 3269 w 6536"/>
                <a:gd name="T7" fmla="*/ 6537 h 6537"/>
                <a:gd name="T8" fmla="*/ 3901 w 6536"/>
                <a:gd name="T9" fmla="*/ 6421 h 6537"/>
                <a:gd name="T10" fmla="*/ 4401 w 6536"/>
                <a:gd name="T11" fmla="*/ 5650 h 6537"/>
                <a:gd name="T12" fmla="*/ 3921 w 6536"/>
                <a:gd name="T13" fmla="*/ 4902 h 6537"/>
                <a:gd name="T14" fmla="*/ 3167 w 6536"/>
                <a:gd name="T15" fmla="*/ 4788 h 6537"/>
                <a:gd name="T16" fmla="*/ 1829 w 6536"/>
                <a:gd name="T17" fmla="*/ 3242 h 6537"/>
                <a:gd name="T18" fmla="*/ 3269 w 6536"/>
                <a:gd name="T19" fmla="*/ 1663 h 6537"/>
                <a:gd name="T20" fmla="*/ 4619 w 6536"/>
                <a:gd name="T21" fmla="*/ 2594 h 6537"/>
                <a:gd name="T22" fmla="*/ 3945 w 6536"/>
                <a:gd name="T23" fmla="*/ 2594 h 6537"/>
                <a:gd name="T24" fmla="*/ 3184 w 6536"/>
                <a:gd name="T25" fmla="*/ 3356 h 6537"/>
                <a:gd name="T26" fmla="*/ 3945 w 6536"/>
                <a:gd name="T27" fmla="*/ 4117 h 6537"/>
                <a:gd name="T28" fmla="*/ 5776 w 6536"/>
                <a:gd name="T29" fmla="*/ 4117 h 6537"/>
                <a:gd name="T30" fmla="*/ 6535 w 6536"/>
                <a:gd name="T31" fmla="*/ 3367 h 6537"/>
                <a:gd name="T32" fmla="*/ 6536 w 6536"/>
                <a:gd name="T33" fmla="*/ 3367 h 6537"/>
                <a:gd name="T34" fmla="*/ 6536 w 6536"/>
                <a:gd name="T35" fmla="*/ 3194 h 6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36" h="6537">
                  <a:moveTo>
                    <a:pt x="6536" y="3194"/>
                  </a:moveTo>
                  <a:cubicBezTo>
                    <a:pt x="6536" y="1371"/>
                    <a:pt x="5138" y="0"/>
                    <a:pt x="3269" y="0"/>
                  </a:cubicBezTo>
                  <a:cubicBezTo>
                    <a:pt x="1463" y="0"/>
                    <a:pt x="0" y="1399"/>
                    <a:pt x="0" y="3269"/>
                  </a:cubicBezTo>
                  <a:cubicBezTo>
                    <a:pt x="0" y="5074"/>
                    <a:pt x="1367" y="6537"/>
                    <a:pt x="3269" y="6537"/>
                  </a:cubicBezTo>
                  <a:cubicBezTo>
                    <a:pt x="3516" y="6537"/>
                    <a:pt x="3746" y="6491"/>
                    <a:pt x="3901" y="6421"/>
                  </a:cubicBezTo>
                  <a:cubicBezTo>
                    <a:pt x="4192" y="6288"/>
                    <a:pt x="4401" y="6017"/>
                    <a:pt x="4401" y="5650"/>
                  </a:cubicBezTo>
                  <a:cubicBezTo>
                    <a:pt x="4401" y="5328"/>
                    <a:pt x="4246" y="5037"/>
                    <a:pt x="3921" y="4902"/>
                  </a:cubicBezTo>
                  <a:cubicBezTo>
                    <a:pt x="3717" y="4818"/>
                    <a:pt x="3427" y="4814"/>
                    <a:pt x="3167" y="4788"/>
                  </a:cubicBezTo>
                  <a:cubicBezTo>
                    <a:pt x="2393" y="4709"/>
                    <a:pt x="1829" y="4112"/>
                    <a:pt x="1829" y="3242"/>
                  </a:cubicBezTo>
                  <a:cubicBezTo>
                    <a:pt x="1829" y="2290"/>
                    <a:pt x="2528" y="1697"/>
                    <a:pt x="3269" y="1663"/>
                  </a:cubicBezTo>
                  <a:cubicBezTo>
                    <a:pt x="4176" y="1621"/>
                    <a:pt x="4619" y="2239"/>
                    <a:pt x="4619" y="2594"/>
                  </a:cubicBezTo>
                  <a:lnTo>
                    <a:pt x="3945" y="2594"/>
                  </a:lnTo>
                  <a:cubicBezTo>
                    <a:pt x="3525" y="2594"/>
                    <a:pt x="3184" y="2935"/>
                    <a:pt x="3184" y="3356"/>
                  </a:cubicBezTo>
                  <a:cubicBezTo>
                    <a:pt x="3184" y="3776"/>
                    <a:pt x="3525" y="4117"/>
                    <a:pt x="3945" y="4117"/>
                  </a:cubicBezTo>
                  <a:lnTo>
                    <a:pt x="5776" y="4117"/>
                  </a:lnTo>
                  <a:cubicBezTo>
                    <a:pt x="6193" y="4117"/>
                    <a:pt x="6529" y="3782"/>
                    <a:pt x="6535" y="3367"/>
                  </a:cubicBezTo>
                  <a:lnTo>
                    <a:pt x="6536" y="3367"/>
                  </a:lnTo>
                  <a:lnTo>
                    <a:pt x="6536" y="3194"/>
                  </a:ln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3" name="Freeform 8"/>
            <p:cNvSpPr>
              <a:spLocks/>
            </p:cNvSpPr>
            <p:nvPr userDrawn="1"/>
          </p:nvSpPr>
          <p:spPr bwMode="black">
            <a:xfrm>
              <a:off x="3848554" y="2445431"/>
              <a:ext cx="576262" cy="1741488"/>
            </a:xfrm>
            <a:custGeom>
              <a:avLst/>
              <a:gdLst>
                <a:gd name="T0" fmla="*/ 1059 w 2119"/>
                <a:gd name="T1" fmla="*/ 0 h 6394"/>
                <a:gd name="T2" fmla="*/ 2119 w 2119"/>
                <a:gd name="T3" fmla="*/ 1060 h 6394"/>
                <a:gd name="T4" fmla="*/ 2119 w 2119"/>
                <a:gd name="T5" fmla="*/ 5334 h 6394"/>
                <a:gd name="T6" fmla="*/ 1059 w 2119"/>
                <a:gd name="T7" fmla="*/ 6394 h 6394"/>
                <a:gd name="T8" fmla="*/ 0 w 2119"/>
                <a:gd name="T9" fmla="*/ 5334 h 6394"/>
                <a:gd name="T10" fmla="*/ 0 w 2119"/>
                <a:gd name="T11" fmla="*/ 1060 h 6394"/>
                <a:gd name="T12" fmla="*/ 1059 w 2119"/>
                <a:gd name="T13" fmla="*/ 0 h 6394"/>
              </a:gdLst>
              <a:ahLst/>
              <a:cxnLst>
                <a:cxn ang="0">
                  <a:pos x="T0" y="T1"/>
                </a:cxn>
                <a:cxn ang="0">
                  <a:pos x="T2" y="T3"/>
                </a:cxn>
                <a:cxn ang="0">
                  <a:pos x="T4" y="T5"/>
                </a:cxn>
                <a:cxn ang="0">
                  <a:pos x="T6" y="T7"/>
                </a:cxn>
                <a:cxn ang="0">
                  <a:pos x="T8" y="T9"/>
                </a:cxn>
                <a:cxn ang="0">
                  <a:pos x="T10" y="T11"/>
                </a:cxn>
                <a:cxn ang="0">
                  <a:pos x="T12" y="T13"/>
                </a:cxn>
              </a:cxnLst>
              <a:rect l="0" t="0" r="r" b="b"/>
              <a:pathLst>
                <a:path w="2119" h="6394">
                  <a:moveTo>
                    <a:pt x="1059" y="0"/>
                  </a:moveTo>
                  <a:cubicBezTo>
                    <a:pt x="1645" y="0"/>
                    <a:pt x="2119" y="475"/>
                    <a:pt x="2119" y="1060"/>
                  </a:cubicBezTo>
                  <a:lnTo>
                    <a:pt x="2119" y="5334"/>
                  </a:lnTo>
                  <a:cubicBezTo>
                    <a:pt x="2119" y="5919"/>
                    <a:pt x="1645" y="6394"/>
                    <a:pt x="1059" y="6394"/>
                  </a:cubicBezTo>
                  <a:cubicBezTo>
                    <a:pt x="474" y="6394"/>
                    <a:pt x="0" y="5919"/>
                    <a:pt x="0" y="5334"/>
                  </a:cubicBezTo>
                  <a:lnTo>
                    <a:pt x="0" y="1060"/>
                  </a:lnTo>
                  <a:cubicBezTo>
                    <a:pt x="0" y="475"/>
                    <a:pt x="474" y="0"/>
                    <a:pt x="1059" y="0"/>
                  </a:cubicBez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4" name="Oval 9"/>
            <p:cNvSpPr>
              <a:spLocks noChangeArrowheads="1"/>
            </p:cNvSpPr>
            <p:nvPr userDrawn="1"/>
          </p:nvSpPr>
          <p:spPr bwMode="black">
            <a:xfrm>
              <a:off x="3819979" y="1629456"/>
              <a:ext cx="633412" cy="633413"/>
            </a:xfrm>
            <a:prstGeom prst="ellipse">
              <a:avLst/>
            </a:pr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5" name="Freeform 10"/>
            <p:cNvSpPr>
              <a:spLocks/>
            </p:cNvSpPr>
            <p:nvPr userDrawn="1"/>
          </p:nvSpPr>
          <p:spPr bwMode="black">
            <a:xfrm>
              <a:off x="7969704" y="2445431"/>
              <a:ext cx="576262" cy="1741488"/>
            </a:xfrm>
            <a:custGeom>
              <a:avLst/>
              <a:gdLst>
                <a:gd name="T0" fmla="*/ 1059 w 2119"/>
                <a:gd name="T1" fmla="*/ 6394 h 6394"/>
                <a:gd name="T2" fmla="*/ 0 w 2119"/>
                <a:gd name="T3" fmla="*/ 5334 h 6394"/>
                <a:gd name="T4" fmla="*/ 0 w 2119"/>
                <a:gd name="T5" fmla="*/ 1060 h 6394"/>
                <a:gd name="T6" fmla="*/ 1059 w 2119"/>
                <a:gd name="T7" fmla="*/ 0 h 6394"/>
                <a:gd name="T8" fmla="*/ 2119 w 2119"/>
                <a:gd name="T9" fmla="*/ 1060 h 6394"/>
                <a:gd name="T10" fmla="*/ 2119 w 2119"/>
                <a:gd name="T11" fmla="*/ 5334 h 6394"/>
                <a:gd name="T12" fmla="*/ 1059 w 2119"/>
                <a:gd name="T13" fmla="*/ 6394 h 6394"/>
              </a:gdLst>
              <a:ahLst/>
              <a:cxnLst>
                <a:cxn ang="0">
                  <a:pos x="T0" y="T1"/>
                </a:cxn>
                <a:cxn ang="0">
                  <a:pos x="T2" y="T3"/>
                </a:cxn>
                <a:cxn ang="0">
                  <a:pos x="T4" y="T5"/>
                </a:cxn>
                <a:cxn ang="0">
                  <a:pos x="T6" y="T7"/>
                </a:cxn>
                <a:cxn ang="0">
                  <a:pos x="T8" y="T9"/>
                </a:cxn>
                <a:cxn ang="0">
                  <a:pos x="T10" y="T11"/>
                </a:cxn>
                <a:cxn ang="0">
                  <a:pos x="T12" y="T13"/>
                </a:cxn>
              </a:cxnLst>
              <a:rect l="0" t="0" r="r" b="b"/>
              <a:pathLst>
                <a:path w="2119" h="6394">
                  <a:moveTo>
                    <a:pt x="1059" y="6394"/>
                  </a:moveTo>
                  <a:cubicBezTo>
                    <a:pt x="474" y="6394"/>
                    <a:pt x="0" y="5919"/>
                    <a:pt x="0" y="5334"/>
                  </a:cubicBezTo>
                  <a:lnTo>
                    <a:pt x="0" y="1060"/>
                  </a:lnTo>
                  <a:cubicBezTo>
                    <a:pt x="0" y="475"/>
                    <a:pt x="474" y="0"/>
                    <a:pt x="1059" y="0"/>
                  </a:cubicBezTo>
                  <a:cubicBezTo>
                    <a:pt x="1645" y="0"/>
                    <a:pt x="2119" y="475"/>
                    <a:pt x="2119" y="1060"/>
                  </a:cubicBezTo>
                  <a:lnTo>
                    <a:pt x="2119" y="5334"/>
                  </a:lnTo>
                  <a:cubicBezTo>
                    <a:pt x="2119" y="5919"/>
                    <a:pt x="1645" y="6394"/>
                    <a:pt x="1059" y="6394"/>
                  </a:cubicBez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6" name="Oval 11"/>
            <p:cNvSpPr>
              <a:spLocks noChangeArrowheads="1"/>
            </p:cNvSpPr>
            <p:nvPr userDrawn="1"/>
          </p:nvSpPr>
          <p:spPr bwMode="black">
            <a:xfrm>
              <a:off x="7939542" y="1629456"/>
              <a:ext cx="635000" cy="633413"/>
            </a:xfrm>
            <a:prstGeom prst="ellipse">
              <a:avLst/>
            </a:pr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7" name="Freeform 12"/>
            <p:cNvSpPr>
              <a:spLocks/>
            </p:cNvSpPr>
            <p:nvPr userDrawn="1"/>
          </p:nvSpPr>
          <p:spPr bwMode="black">
            <a:xfrm>
              <a:off x="584654" y="2410506"/>
              <a:ext cx="2809875" cy="1776413"/>
            </a:xfrm>
            <a:custGeom>
              <a:avLst/>
              <a:gdLst>
                <a:gd name="T0" fmla="*/ 7270 w 10328"/>
                <a:gd name="T1" fmla="*/ 79 h 6526"/>
                <a:gd name="T2" fmla="*/ 5164 w 10328"/>
                <a:gd name="T3" fmla="*/ 1216 h 6526"/>
                <a:gd name="T4" fmla="*/ 5164 w 10328"/>
                <a:gd name="T5" fmla="*/ 1216 h 6526"/>
                <a:gd name="T6" fmla="*/ 3058 w 10328"/>
                <a:gd name="T7" fmla="*/ 79 h 6526"/>
                <a:gd name="T8" fmla="*/ 0 w 10328"/>
                <a:gd name="T9" fmla="*/ 3009 h 6526"/>
                <a:gd name="T10" fmla="*/ 0 w 10328"/>
                <a:gd name="T11" fmla="*/ 5505 h 6526"/>
                <a:gd name="T12" fmla="*/ 72 w 10328"/>
                <a:gd name="T13" fmla="*/ 5846 h 6526"/>
                <a:gd name="T14" fmla="*/ 1060 w 10328"/>
                <a:gd name="T15" fmla="*/ 6526 h 6526"/>
                <a:gd name="T16" fmla="*/ 2081 w 10328"/>
                <a:gd name="T17" fmla="*/ 5749 h 6526"/>
                <a:gd name="T18" fmla="*/ 2119 w 10328"/>
                <a:gd name="T19" fmla="*/ 5505 h 6526"/>
                <a:gd name="T20" fmla="*/ 2119 w 10328"/>
                <a:gd name="T21" fmla="*/ 2965 h 6526"/>
                <a:gd name="T22" fmla="*/ 3133 w 10328"/>
                <a:gd name="T23" fmla="*/ 1951 h 6526"/>
                <a:gd name="T24" fmla="*/ 4145 w 10328"/>
                <a:gd name="T25" fmla="*/ 2965 h 6526"/>
                <a:gd name="T26" fmla="*/ 4145 w 10328"/>
                <a:gd name="T27" fmla="*/ 4019 h 6526"/>
                <a:gd name="T28" fmla="*/ 5164 w 10328"/>
                <a:gd name="T29" fmla="*/ 4972 h 6526"/>
                <a:gd name="T30" fmla="*/ 5164 w 10328"/>
                <a:gd name="T31" fmla="*/ 4972 h 6526"/>
                <a:gd name="T32" fmla="*/ 5164 w 10328"/>
                <a:gd name="T33" fmla="*/ 4972 h 6526"/>
                <a:gd name="T34" fmla="*/ 6183 w 10328"/>
                <a:gd name="T35" fmla="*/ 4019 h 6526"/>
                <a:gd name="T36" fmla="*/ 6183 w 10328"/>
                <a:gd name="T37" fmla="*/ 2965 h 6526"/>
                <a:gd name="T38" fmla="*/ 7196 w 10328"/>
                <a:gd name="T39" fmla="*/ 1951 h 6526"/>
                <a:gd name="T40" fmla="*/ 8209 w 10328"/>
                <a:gd name="T41" fmla="*/ 2965 h 6526"/>
                <a:gd name="T42" fmla="*/ 8209 w 10328"/>
                <a:gd name="T43" fmla="*/ 5505 h 6526"/>
                <a:gd name="T44" fmla="*/ 8248 w 10328"/>
                <a:gd name="T45" fmla="*/ 5749 h 6526"/>
                <a:gd name="T46" fmla="*/ 9268 w 10328"/>
                <a:gd name="T47" fmla="*/ 6526 h 6526"/>
                <a:gd name="T48" fmla="*/ 10257 w 10328"/>
                <a:gd name="T49" fmla="*/ 5846 h 6526"/>
                <a:gd name="T50" fmla="*/ 10328 w 10328"/>
                <a:gd name="T51" fmla="*/ 5505 h 6526"/>
                <a:gd name="T52" fmla="*/ 10328 w 10328"/>
                <a:gd name="T53" fmla="*/ 3009 h 6526"/>
                <a:gd name="T54" fmla="*/ 7270 w 10328"/>
                <a:gd name="T55" fmla="*/ 79 h 6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28" h="6526">
                  <a:moveTo>
                    <a:pt x="7270" y="79"/>
                  </a:moveTo>
                  <a:cubicBezTo>
                    <a:pt x="6455" y="113"/>
                    <a:pt x="5551" y="614"/>
                    <a:pt x="5164" y="1216"/>
                  </a:cubicBezTo>
                  <a:lnTo>
                    <a:pt x="5164" y="1216"/>
                  </a:lnTo>
                  <a:cubicBezTo>
                    <a:pt x="4777" y="614"/>
                    <a:pt x="3874" y="113"/>
                    <a:pt x="3058" y="79"/>
                  </a:cubicBezTo>
                  <a:cubicBezTo>
                    <a:pt x="1184" y="0"/>
                    <a:pt x="0" y="1228"/>
                    <a:pt x="0" y="3009"/>
                  </a:cubicBezTo>
                  <a:lnTo>
                    <a:pt x="0" y="5505"/>
                  </a:lnTo>
                  <a:cubicBezTo>
                    <a:pt x="0" y="5624"/>
                    <a:pt x="26" y="5739"/>
                    <a:pt x="72" y="5846"/>
                  </a:cubicBezTo>
                  <a:cubicBezTo>
                    <a:pt x="225" y="6244"/>
                    <a:pt x="609" y="6526"/>
                    <a:pt x="1060" y="6526"/>
                  </a:cubicBezTo>
                  <a:cubicBezTo>
                    <a:pt x="1547" y="6526"/>
                    <a:pt x="1957" y="6197"/>
                    <a:pt x="2081" y="5749"/>
                  </a:cubicBezTo>
                  <a:cubicBezTo>
                    <a:pt x="2105" y="5670"/>
                    <a:pt x="2119" y="5589"/>
                    <a:pt x="2119" y="5505"/>
                  </a:cubicBezTo>
                  <a:lnTo>
                    <a:pt x="2119" y="2965"/>
                  </a:lnTo>
                  <a:cubicBezTo>
                    <a:pt x="2119" y="2405"/>
                    <a:pt x="2573" y="1951"/>
                    <a:pt x="3133" y="1951"/>
                  </a:cubicBezTo>
                  <a:cubicBezTo>
                    <a:pt x="3693" y="1951"/>
                    <a:pt x="4145" y="2405"/>
                    <a:pt x="4145" y="2965"/>
                  </a:cubicBezTo>
                  <a:lnTo>
                    <a:pt x="4145" y="4019"/>
                  </a:lnTo>
                  <a:cubicBezTo>
                    <a:pt x="4145" y="4545"/>
                    <a:pt x="4638" y="4972"/>
                    <a:pt x="5164" y="4972"/>
                  </a:cubicBezTo>
                  <a:lnTo>
                    <a:pt x="5164" y="4972"/>
                  </a:lnTo>
                  <a:lnTo>
                    <a:pt x="5164" y="4972"/>
                  </a:lnTo>
                  <a:cubicBezTo>
                    <a:pt x="5690" y="4972"/>
                    <a:pt x="6183" y="4545"/>
                    <a:pt x="6183" y="4019"/>
                  </a:cubicBezTo>
                  <a:lnTo>
                    <a:pt x="6183" y="2965"/>
                  </a:lnTo>
                  <a:cubicBezTo>
                    <a:pt x="6183" y="2405"/>
                    <a:pt x="6636" y="1951"/>
                    <a:pt x="7196" y="1951"/>
                  </a:cubicBezTo>
                  <a:cubicBezTo>
                    <a:pt x="7755" y="1951"/>
                    <a:pt x="8209" y="2405"/>
                    <a:pt x="8209" y="2965"/>
                  </a:cubicBezTo>
                  <a:lnTo>
                    <a:pt x="8209" y="5505"/>
                  </a:lnTo>
                  <a:cubicBezTo>
                    <a:pt x="8209" y="5589"/>
                    <a:pt x="8224" y="5670"/>
                    <a:pt x="8248" y="5749"/>
                  </a:cubicBezTo>
                  <a:cubicBezTo>
                    <a:pt x="8372" y="6197"/>
                    <a:pt x="8781" y="6526"/>
                    <a:pt x="9268" y="6526"/>
                  </a:cubicBezTo>
                  <a:cubicBezTo>
                    <a:pt x="9719" y="6526"/>
                    <a:pt x="10104" y="6244"/>
                    <a:pt x="10257" y="5846"/>
                  </a:cubicBezTo>
                  <a:cubicBezTo>
                    <a:pt x="10302" y="5739"/>
                    <a:pt x="10328" y="5624"/>
                    <a:pt x="10328" y="5505"/>
                  </a:cubicBezTo>
                  <a:lnTo>
                    <a:pt x="10328" y="3009"/>
                  </a:lnTo>
                  <a:cubicBezTo>
                    <a:pt x="10328" y="1228"/>
                    <a:pt x="9144" y="0"/>
                    <a:pt x="7270" y="79"/>
                  </a:cubicBez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grpSp>
    </p:spTree>
    <p:extLst>
      <p:ext uri="{BB962C8B-B14F-4D97-AF65-F5344CB8AC3E}">
        <p14:creationId xmlns:p14="http://schemas.microsoft.com/office/powerpoint/2010/main" val="2485627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luettelomerkki">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Lisää otsikko</a:t>
            </a:r>
            <a:endParaRPr lang="fi-FI" dirty="0"/>
          </a:p>
        </p:txBody>
      </p:sp>
      <p:sp>
        <p:nvSpPr>
          <p:cNvPr id="3" name="Sisällön paikkamerkki 2"/>
          <p:cNvSpPr>
            <a:spLocks noGrp="1"/>
          </p:cNvSpPr>
          <p:nvPr>
            <p:ph idx="1"/>
          </p:nvPr>
        </p:nvSpPr>
        <p:spPr/>
        <p:txBody>
          <a:bodyPr/>
          <a:lstStyle>
            <a:lvl1pPr marL="268281" indent="-268281">
              <a:lnSpc>
                <a:spcPct val="110000"/>
              </a:lnSpc>
              <a:spcAft>
                <a:spcPts val="1800"/>
              </a:spcAft>
              <a:buFont typeface="Arial" panose="020B0604020202020204" pitchFamily="34" charset="0"/>
              <a:buChar char="•"/>
              <a:defRPr/>
            </a:lvl1pPr>
            <a:lvl2pPr marL="536561" indent="-268281">
              <a:lnSpc>
                <a:spcPct val="110000"/>
              </a:lnSpc>
              <a:spcAft>
                <a:spcPts val="1800"/>
              </a:spcAft>
              <a:buFont typeface="Arial" panose="020B0604020202020204" pitchFamily="34" charset="0"/>
              <a:buChar char="•"/>
              <a:defRPr/>
            </a:lvl2pPr>
            <a:lvl3pPr marL="804843" indent="-268281">
              <a:lnSpc>
                <a:spcPct val="110000"/>
              </a:lnSpc>
              <a:spcAft>
                <a:spcPts val="1800"/>
              </a:spcAft>
              <a:buFont typeface="Arial" panose="020B0604020202020204" pitchFamily="34" charset="0"/>
              <a:buChar char="•"/>
              <a:defRPr/>
            </a:lvl3pPr>
            <a:lvl4pPr marL="1074712" indent="-269868">
              <a:lnSpc>
                <a:spcPct val="110000"/>
              </a:lnSpc>
              <a:spcAft>
                <a:spcPts val="1800"/>
              </a:spcAft>
              <a:buFont typeface="Arial" panose="020B0604020202020204" pitchFamily="34" charset="0"/>
              <a:buChar char="•"/>
              <a:defRPr/>
            </a:lvl4pPr>
            <a:lvl5pPr marL="1342992" indent="-268281">
              <a:lnSpc>
                <a:spcPct val="110000"/>
              </a:lnSpc>
              <a:spcAft>
                <a:spcPts val="1800"/>
              </a:spcAft>
              <a:buFont typeface="Arial" panose="020B0604020202020204" pitchFamily="34" charset="0"/>
              <a:buChar char="•"/>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p>
            <a:fld id="{D0AB788C-CF77-45D3-B911-F6B5D93E0B31}" type="datetime1">
              <a:rPr lang="fi-FI" smtClean="0"/>
              <a:t>4.5.2018</a:t>
            </a:fld>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a:t>
            </a:fld>
            <a:endParaRPr lang="fi-FI"/>
          </a:p>
        </p:txBody>
      </p:sp>
    </p:spTree>
    <p:extLst>
      <p:ext uri="{BB962C8B-B14F-4D97-AF65-F5344CB8AC3E}">
        <p14:creationId xmlns:p14="http://schemas.microsoft.com/office/powerpoint/2010/main" val="372184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toinen taso Arial">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Lisää otsikko</a:t>
            </a:r>
            <a:endParaRPr lang="fi-FI" dirty="0"/>
          </a:p>
        </p:txBody>
      </p:sp>
      <p:sp>
        <p:nvSpPr>
          <p:cNvPr id="3" name="Sisällön paikkamerkki 2"/>
          <p:cNvSpPr>
            <a:spLocks noGrp="1"/>
          </p:cNvSpPr>
          <p:nvPr>
            <p:ph idx="1"/>
          </p:nvPr>
        </p:nvSpPr>
        <p:spPr/>
        <p:txBody>
          <a:bodyPr/>
          <a:lstStyle>
            <a:lvl1pPr marL="0" indent="0">
              <a:spcAft>
                <a:spcPts val="1000"/>
              </a:spcAft>
              <a:buFontTx/>
              <a:buNone/>
              <a:defRPr>
                <a:latin typeface="+mn-lt"/>
              </a:defRPr>
            </a:lvl1pPr>
            <a:lvl2pPr marL="0" indent="0">
              <a:spcAft>
                <a:spcPts val="1000"/>
              </a:spcAft>
              <a:buFontTx/>
              <a:buNone/>
              <a:defRPr sz="1600">
                <a:latin typeface="+mn-lt"/>
              </a:defRPr>
            </a:lvl2pPr>
            <a:lvl3pPr marL="180970" indent="-180970">
              <a:spcAft>
                <a:spcPts val="1000"/>
              </a:spcAft>
              <a:buFont typeface="Arial" panose="020B0604020202020204" pitchFamily="34" charset="0"/>
              <a:buChar char="•"/>
              <a:defRPr sz="1600">
                <a:latin typeface="+mn-lt"/>
              </a:defRPr>
            </a:lvl3pPr>
            <a:lvl4pPr marL="355591" indent="-174621">
              <a:spcAft>
                <a:spcPts val="1000"/>
              </a:spcAft>
              <a:buFont typeface="Arial" panose="020B0604020202020204" pitchFamily="34" charset="0"/>
              <a:buChar char="•"/>
              <a:defRPr sz="1600">
                <a:latin typeface="+mn-lt"/>
              </a:defRPr>
            </a:lvl4pPr>
            <a:lvl5pPr marL="536561" indent="-180970">
              <a:spcAft>
                <a:spcPts val="1000"/>
              </a:spcAft>
              <a:buFont typeface="Arial" panose="020B0604020202020204" pitchFamily="34" charset="0"/>
              <a:buChar char="•"/>
              <a:defRPr sz="1600">
                <a:latin typeface="+mn-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p>
            <a:fld id="{A96AD84F-7737-4704-8150-A570285BDB16}" type="datetime1">
              <a:rPr lang="fi-FI" smtClean="0"/>
              <a:t>4.5.2018</a:t>
            </a:fld>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a:t>
            </a:fld>
            <a:endParaRPr lang="fi-FI"/>
          </a:p>
        </p:txBody>
      </p:sp>
    </p:spTree>
    <p:extLst>
      <p:ext uri="{BB962C8B-B14F-4D97-AF65-F5344CB8AC3E}">
        <p14:creationId xmlns:p14="http://schemas.microsoft.com/office/powerpoint/2010/main" val="6977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Lisää otsikko</a:t>
            </a:r>
            <a:endParaRPr lang="fi-FI" dirty="0"/>
          </a:p>
        </p:txBody>
      </p:sp>
      <p:sp>
        <p:nvSpPr>
          <p:cNvPr id="3" name="Sisällön paikkamerkki 2"/>
          <p:cNvSpPr>
            <a:spLocks noGrp="1"/>
          </p:cNvSpPr>
          <p:nvPr>
            <p:ph sz="half" idx="1"/>
          </p:nvPr>
        </p:nvSpPr>
        <p:spPr>
          <a:xfrm>
            <a:off x="457200" y="1670400"/>
            <a:ext cx="4038600" cy="4525963"/>
          </a:xfrm>
        </p:spPr>
        <p:txBody>
          <a:bodyPr>
            <a:normAutofit/>
          </a:bodyPr>
          <a:lstStyle>
            <a:lvl1pPr marL="268281" indent="-268281">
              <a:buFont typeface="Arial" panose="020B0604020202020204" pitchFamily="34" charset="0"/>
              <a:buChar char="•"/>
              <a:defRPr sz="2300"/>
            </a:lvl1pPr>
            <a:lvl2pPr marL="742932" indent="-285744">
              <a:buFont typeface="Arial" panose="020B0604020202020204" pitchFamily="34" charset="0"/>
              <a:buChar char="•"/>
              <a:defRPr sz="2300"/>
            </a:lvl2pPr>
            <a:lvl3pPr marL="1142971" indent="-228594">
              <a:buFont typeface="Arial" panose="020B0604020202020204" pitchFamily="34" charset="0"/>
              <a:buChar char="•"/>
              <a:defRPr sz="2300"/>
            </a:lvl3pPr>
            <a:lvl4pPr marL="1600160" indent="-228594">
              <a:buFont typeface="Arial" panose="020B0604020202020204" pitchFamily="34" charset="0"/>
              <a:buChar char="•"/>
              <a:defRPr sz="2300"/>
            </a:lvl4pPr>
            <a:lvl5pPr marL="2057349" indent="-228594">
              <a:buFont typeface="Arial" panose="020B0604020202020204" pitchFamily="34" charset="0"/>
              <a:buChar char="•"/>
              <a:defRPr sz="23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4648200" y="1670400"/>
            <a:ext cx="4038600" cy="4525963"/>
          </a:xfrm>
        </p:spPr>
        <p:txBody>
          <a:bodyPr>
            <a:normAutofit/>
          </a:bodyPr>
          <a:lstStyle>
            <a:lvl1pPr marL="268281" indent="-268281">
              <a:buFont typeface="Arial" panose="020B0604020202020204" pitchFamily="34" charset="0"/>
              <a:buChar char="•"/>
              <a:defRPr sz="2300"/>
            </a:lvl1pPr>
            <a:lvl2pPr marL="742932" indent="-285744">
              <a:buFont typeface="Arial" panose="020B0604020202020204" pitchFamily="34" charset="0"/>
              <a:buChar char="•"/>
              <a:defRPr sz="2300"/>
            </a:lvl2pPr>
            <a:lvl3pPr marL="1142971" indent="-228594">
              <a:buFont typeface="Arial" panose="020B0604020202020204" pitchFamily="34" charset="0"/>
              <a:buChar char="•"/>
              <a:defRPr sz="2300"/>
            </a:lvl3pPr>
            <a:lvl4pPr marL="1600160" indent="-228594">
              <a:buFont typeface="Arial" panose="020B0604020202020204" pitchFamily="34" charset="0"/>
              <a:buChar char="•"/>
              <a:defRPr sz="2300"/>
            </a:lvl4pPr>
            <a:lvl5pPr marL="2057349" indent="-228594">
              <a:buFont typeface="Arial" panose="020B0604020202020204" pitchFamily="34" charset="0"/>
              <a:buChar char="•"/>
              <a:defRPr sz="23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4"/>
          <p:cNvSpPr>
            <a:spLocks noGrp="1"/>
          </p:cNvSpPr>
          <p:nvPr>
            <p:ph type="dt" sz="half" idx="10"/>
          </p:nvPr>
        </p:nvSpPr>
        <p:spPr/>
        <p:txBody>
          <a:bodyPr/>
          <a:lstStyle/>
          <a:p>
            <a:fld id="{4E2A4D0D-FFCB-4B07-AFD4-1C80C8C80D8C}" type="datetime1">
              <a:rPr lang="fi-FI" smtClean="0"/>
              <a:t>4.5.2018</a:t>
            </a:fld>
            <a:endParaRPr lang="fi-FI"/>
          </a:p>
        </p:txBody>
      </p:sp>
      <p:sp>
        <p:nvSpPr>
          <p:cNvPr id="6" name="Alatunnisteen paikkamerkki 5"/>
          <p:cNvSpPr>
            <a:spLocks noGrp="1"/>
          </p:cNvSpPr>
          <p:nvPr>
            <p:ph type="ftr" sz="quarter" idx="11"/>
          </p:nvPr>
        </p:nvSpPr>
        <p:spPr/>
        <p:txBody>
          <a:bodyPr/>
          <a:lstStyle/>
          <a:p>
            <a:r>
              <a:rPr lang="fi-FI" smtClean="0"/>
              <a:t>mielenterveysseura.fi</a:t>
            </a:r>
            <a:endParaRPr lang="fi-FI"/>
          </a:p>
        </p:txBody>
      </p:sp>
      <p:sp>
        <p:nvSpPr>
          <p:cNvPr id="7" name="Dian numeron paikkamerkki 6"/>
          <p:cNvSpPr>
            <a:spLocks noGrp="1"/>
          </p:cNvSpPr>
          <p:nvPr>
            <p:ph type="sldNum" sz="quarter" idx="12"/>
          </p:nvPr>
        </p:nvSpPr>
        <p:spPr/>
        <p:txBody>
          <a:bodyPr/>
          <a:lstStyle/>
          <a:p>
            <a:fld id="{29F13F21-89A0-4E12-8E58-753F65C13159}" type="slidenum">
              <a:rPr lang="fi-FI" smtClean="0"/>
              <a:t>‹#›</a:t>
            </a:fld>
            <a:endParaRPr lang="fi-FI"/>
          </a:p>
        </p:txBody>
      </p:sp>
    </p:spTree>
    <p:extLst>
      <p:ext uri="{BB962C8B-B14F-4D97-AF65-F5344CB8AC3E}">
        <p14:creationId xmlns:p14="http://schemas.microsoft.com/office/powerpoint/2010/main" val="125445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ljä sisältökohdetta">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539554" y="548681"/>
            <a:ext cx="3744416" cy="2520280"/>
          </a:xfrm>
        </p:spPr>
        <p:txBody>
          <a:bodyPr>
            <a:normAutofit/>
          </a:bodyPr>
          <a:lstStyle>
            <a:lvl1pPr marL="0" indent="0">
              <a:buFontTx/>
              <a:buNone/>
              <a:defRPr sz="1600">
                <a:latin typeface="+mn-lt"/>
              </a:defRPr>
            </a:lvl1pPr>
            <a:lvl2pPr marL="285744" indent="-285744">
              <a:buFont typeface="Arial" panose="020B0604020202020204" pitchFamily="34" charset="0"/>
              <a:buChar char="•"/>
              <a:defRPr sz="1600">
                <a:latin typeface="+mn-lt"/>
              </a:defRPr>
            </a:lvl2pPr>
            <a:lvl3pPr marL="285744" indent="-285744">
              <a:buFont typeface="Arial" panose="020B0604020202020204" pitchFamily="34" charset="0"/>
              <a:buChar char="•"/>
              <a:defRPr sz="1600">
                <a:latin typeface="+mn-lt"/>
              </a:defRPr>
            </a:lvl3pPr>
            <a:lvl4pPr marL="466714" indent="-285744">
              <a:buFont typeface="Arial" panose="020B0604020202020204" pitchFamily="34" charset="0"/>
              <a:buChar char="•"/>
              <a:defRPr sz="1600">
                <a:latin typeface="+mn-lt"/>
              </a:defRPr>
            </a:lvl4pPr>
            <a:lvl5pPr marL="641335" indent="-285744">
              <a:buFont typeface="Arial" panose="020B0604020202020204" pitchFamily="34" charset="0"/>
              <a:buChar char="•"/>
              <a:defRPr sz="1600">
                <a:latin typeface="+mn-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p>
            <a:fld id="{49F16A13-B48B-4C61-ABA9-05DDAB8A04E8}" type="datetime1">
              <a:rPr lang="fi-FI" smtClean="0"/>
              <a:t>4.5.2018</a:t>
            </a:fld>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a:t>
            </a:fld>
            <a:endParaRPr lang="fi-FI"/>
          </a:p>
        </p:txBody>
      </p:sp>
      <p:sp>
        <p:nvSpPr>
          <p:cNvPr id="10" name="Sisällön paikkamerkki 2"/>
          <p:cNvSpPr>
            <a:spLocks noGrp="1"/>
          </p:cNvSpPr>
          <p:nvPr>
            <p:ph idx="13"/>
          </p:nvPr>
        </p:nvSpPr>
        <p:spPr>
          <a:xfrm>
            <a:off x="4860034" y="548681"/>
            <a:ext cx="3744416" cy="2520280"/>
          </a:xfrm>
        </p:spPr>
        <p:txBody>
          <a:bodyPr>
            <a:normAutofit/>
          </a:bodyPr>
          <a:lstStyle>
            <a:lvl1pPr marL="0" indent="0">
              <a:buFontTx/>
              <a:buNone/>
              <a:defRPr sz="1600">
                <a:latin typeface="+mn-lt"/>
              </a:defRPr>
            </a:lvl1pPr>
            <a:lvl2pPr marL="285744" indent="-285744">
              <a:buFont typeface="Arial" panose="020B0604020202020204" pitchFamily="34" charset="0"/>
              <a:buChar char="•"/>
              <a:defRPr sz="1600">
                <a:latin typeface="+mn-lt"/>
              </a:defRPr>
            </a:lvl2pPr>
            <a:lvl3pPr marL="285744" indent="-285744">
              <a:buFont typeface="Arial" panose="020B0604020202020204" pitchFamily="34" charset="0"/>
              <a:buChar char="•"/>
              <a:defRPr sz="1600">
                <a:latin typeface="+mn-lt"/>
              </a:defRPr>
            </a:lvl3pPr>
            <a:lvl4pPr marL="466714" indent="-285744">
              <a:buFont typeface="Arial" panose="020B0604020202020204" pitchFamily="34" charset="0"/>
              <a:buChar char="•"/>
              <a:defRPr sz="1600">
                <a:latin typeface="+mn-lt"/>
              </a:defRPr>
            </a:lvl4pPr>
            <a:lvl5pPr marL="641335" indent="-285744">
              <a:buFont typeface="Arial" panose="020B0604020202020204" pitchFamily="34" charset="0"/>
              <a:buChar char="•"/>
              <a:defRPr sz="1600">
                <a:latin typeface="+mn-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1" name="Sisällön paikkamerkki 2"/>
          <p:cNvSpPr>
            <a:spLocks noGrp="1"/>
          </p:cNvSpPr>
          <p:nvPr>
            <p:ph idx="14"/>
          </p:nvPr>
        </p:nvSpPr>
        <p:spPr>
          <a:xfrm>
            <a:off x="539554" y="3645024"/>
            <a:ext cx="3744416" cy="2520280"/>
          </a:xfrm>
        </p:spPr>
        <p:txBody>
          <a:bodyPr>
            <a:normAutofit/>
          </a:bodyPr>
          <a:lstStyle>
            <a:lvl1pPr marL="0" indent="0">
              <a:buFontTx/>
              <a:buNone/>
              <a:defRPr sz="1600">
                <a:latin typeface="+mn-lt"/>
              </a:defRPr>
            </a:lvl1pPr>
            <a:lvl2pPr marL="285744" indent="-285744">
              <a:buFont typeface="Arial" panose="020B0604020202020204" pitchFamily="34" charset="0"/>
              <a:buChar char="•"/>
              <a:defRPr sz="1600">
                <a:latin typeface="+mn-lt"/>
              </a:defRPr>
            </a:lvl2pPr>
            <a:lvl3pPr marL="285744" indent="-285744">
              <a:buFont typeface="Arial" panose="020B0604020202020204" pitchFamily="34" charset="0"/>
              <a:buChar char="•"/>
              <a:defRPr sz="1600">
                <a:latin typeface="+mn-lt"/>
              </a:defRPr>
            </a:lvl3pPr>
            <a:lvl4pPr marL="466714" indent="-285744">
              <a:buFont typeface="Arial" panose="020B0604020202020204" pitchFamily="34" charset="0"/>
              <a:buChar char="•"/>
              <a:defRPr sz="1600">
                <a:latin typeface="+mn-lt"/>
              </a:defRPr>
            </a:lvl4pPr>
            <a:lvl5pPr marL="641335" indent="-285744">
              <a:buFont typeface="Arial" panose="020B0604020202020204" pitchFamily="34" charset="0"/>
              <a:buChar char="•"/>
              <a:defRPr sz="1600">
                <a:latin typeface="+mn-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2" name="Sisällön paikkamerkki 2"/>
          <p:cNvSpPr>
            <a:spLocks noGrp="1"/>
          </p:cNvSpPr>
          <p:nvPr>
            <p:ph idx="15"/>
          </p:nvPr>
        </p:nvSpPr>
        <p:spPr>
          <a:xfrm>
            <a:off x="4860034" y="3645024"/>
            <a:ext cx="3744416" cy="2520280"/>
          </a:xfrm>
        </p:spPr>
        <p:txBody>
          <a:bodyPr>
            <a:normAutofit/>
          </a:bodyPr>
          <a:lstStyle>
            <a:lvl1pPr marL="0" indent="0">
              <a:buFontTx/>
              <a:buNone/>
              <a:defRPr sz="1600">
                <a:latin typeface="+mn-lt"/>
              </a:defRPr>
            </a:lvl1pPr>
            <a:lvl2pPr marL="285744" indent="-285744">
              <a:buFont typeface="Arial" panose="020B0604020202020204" pitchFamily="34" charset="0"/>
              <a:buChar char="•"/>
              <a:defRPr sz="1600">
                <a:latin typeface="+mn-lt"/>
              </a:defRPr>
            </a:lvl2pPr>
            <a:lvl3pPr marL="285744" indent="-285744">
              <a:buFont typeface="Arial" panose="020B0604020202020204" pitchFamily="34" charset="0"/>
              <a:buChar char="•"/>
              <a:defRPr sz="1600">
                <a:latin typeface="+mn-lt"/>
              </a:defRPr>
            </a:lvl3pPr>
            <a:lvl4pPr marL="466714" indent="-285744">
              <a:buFont typeface="Arial" panose="020B0604020202020204" pitchFamily="34" charset="0"/>
              <a:buChar char="•"/>
              <a:defRPr sz="1600">
                <a:latin typeface="+mn-lt"/>
              </a:defRPr>
            </a:lvl4pPr>
            <a:lvl5pPr marL="641335" indent="-285744">
              <a:buFont typeface="Arial" panose="020B0604020202020204" pitchFamily="34" charset="0"/>
              <a:buChar char="•"/>
              <a:defRPr sz="1600">
                <a:latin typeface="+mn-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315347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kolme sisältökohdett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50E890EC-5D59-409D-A900-EAFB11A9B7FC}" type="datetime1">
              <a:rPr lang="fi-FI" smtClean="0"/>
              <a:t>4.5.2018</a:t>
            </a:fld>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a:t>
            </a:fld>
            <a:endParaRPr lang="fi-FI"/>
          </a:p>
        </p:txBody>
      </p:sp>
      <p:sp>
        <p:nvSpPr>
          <p:cNvPr id="2" name="Otsikko 1"/>
          <p:cNvSpPr>
            <a:spLocks noGrp="1"/>
          </p:cNvSpPr>
          <p:nvPr>
            <p:ph type="title" hasCustomPrompt="1"/>
          </p:nvPr>
        </p:nvSpPr>
        <p:spPr>
          <a:xfrm>
            <a:off x="457200" y="384629"/>
            <a:ext cx="3826768" cy="2756339"/>
          </a:xfrm>
        </p:spPr>
        <p:txBody>
          <a:bodyPr/>
          <a:lstStyle>
            <a:lvl1pPr>
              <a:defRPr baseline="0"/>
            </a:lvl1pPr>
          </a:lstStyle>
          <a:p>
            <a:r>
              <a:rPr lang="fi-FI" dirty="0" smtClean="0"/>
              <a:t>Lisää otsikko</a:t>
            </a:r>
            <a:endParaRPr lang="fi-FI" dirty="0"/>
          </a:p>
        </p:txBody>
      </p:sp>
      <p:sp>
        <p:nvSpPr>
          <p:cNvPr id="12" name="Sisällön paikkamerkki 2"/>
          <p:cNvSpPr>
            <a:spLocks noGrp="1"/>
          </p:cNvSpPr>
          <p:nvPr>
            <p:ph idx="14"/>
          </p:nvPr>
        </p:nvSpPr>
        <p:spPr>
          <a:xfrm>
            <a:off x="539554" y="3645024"/>
            <a:ext cx="3744416" cy="2520280"/>
          </a:xfrm>
        </p:spPr>
        <p:txBody>
          <a:bodyPr>
            <a:normAutofit/>
          </a:bodyPr>
          <a:lstStyle>
            <a:lvl1pPr marL="0" indent="0">
              <a:buFontTx/>
              <a:buNone/>
              <a:defRPr sz="1600">
                <a:latin typeface="+mn-lt"/>
              </a:defRPr>
            </a:lvl1pPr>
            <a:lvl2pPr marL="285744" indent="-285744">
              <a:buFont typeface="Arial" panose="020B0604020202020204" pitchFamily="34" charset="0"/>
              <a:buChar char="•"/>
              <a:defRPr sz="1600">
                <a:latin typeface="+mn-lt"/>
              </a:defRPr>
            </a:lvl2pPr>
            <a:lvl3pPr marL="285744" indent="-285744">
              <a:buFont typeface="Arial" panose="020B0604020202020204" pitchFamily="34" charset="0"/>
              <a:buChar char="•"/>
              <a:defRPr sz="1600">
                <a:latin typeface="+mn-lt"/>
              </a:defRPr>
            </a:lvl3pPr>
            <a:lvl4pPr marL="466714" indent="-285744">
              <a:buFont typeface="Arial" panose="020B0604020202020204" pitchFamily="34" charset="0"/>
              <a:buChar char="•"/>
              <a:defRPr sz="1600">
                <a:latin typeface="+mn-lt"/>
              </a:defRPr>
            </a:lvl4pPr>
            <a:lvl5pPr marL="641335" indent="-285744">
              <a:buFont typeface="Arial" panose="020B0604020202020204" pitchFamily="34" charset="0"/>
              <a:buChar char="•"/>
              <a:defRPr sz="1600">
                <a:latin typeface="+mn-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3" name="Sisällön paikkamerkki 2"/>
          <p:cNvSpPr>
            <a:spLocks noGrp="1"/>
          </p:cNvSpPr>
          <p:nvPr>
            <p:ph idx="13"/>
          </p:nvPr>
        </p:nvSpPr>
        <p:spPr>
          <a:xfrm>
            <a:off x="4860034" y="548681"/>
            <a:ext cx="3744416" cy="2520280"/>
          </a:xfrm>
        </p:spPr>
        <p:txBody>
          <a:bodyPr>
            <a:normAutofit/>
          </a:bodyPr>
          <a:lstStyle>
            <a:lvl1pPr marL="0" indent="0">
              <a:buFontTx/>
              <a:buNone/>
              <a:defRPr sz="1600">
                <a:latin typeface="+mn-lt"/>
              </a:defRPr>
            </a:lvl1pPr>
            <a:lvl2pPr marL="285744" indent="-285744">
              <a:buFont typeface="Arial" panose="020B0604020202020204" pitchFamily="34" charset="0"/>
              <a:buChar char="•"/>
              <a:defRPr sz="1600">
                <a:latin typeface="+mn-lt"/>
              </a:defRPr>
            </a:lvl2pPr>
            <a:lvl3pPr marL="285744" indent="-285744">
              <a:buFont typeface="Arial" panose="020B0604020202020204" pitchFamily="34" charset="0"/>
              <a:buChar char="•"/>
              <a:defRPr sz="1600">
                <a:latin typeface="+mn-lt"/>
              </a:defRPr>
            </a:lvl3pPr>
            <a:lvl4pPr marL="466714" indent="-285744">
              <a:buFont typeface="Arial" panose="020B0604020202020204" pitchFamily="34" charset="0"/>
              <a:buChar char="•"/>
              <a:defRPr sz="1600">
                <a:latin typeface="+mn-lt"/>
              </a:defRPr>
            </a:lvl4pPr>
            <a:lvl5pPr marL="641335" indent="-285744">
              <a:buFont typeface="Arial" panose="020B0604020202020204" pitchFamily="34" charset="0"/>
              <a:buChar char="•"/>
              <a:defRPr sz="1600">
                <a:latin typeface="+mn-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4" name="Sisällön paikkamerkki 2"/>
          <p:cNvSpPr>
            <a:spLocks noGrp="1"/>
          </p:cNvSpPr>
          <p:nvPr>
            <p:ph idx="15"/>
          </p:nvPr>
        </p:nvSpPr>
        <p:spPr>
          <a:xfrm>
            <a:off x="4860034" y="3645024"/>
            <a:ext cx="3744416" cy="2520280"/>
          </a:xfrm>
        </p:spPr>
        <p:txBody>
          <a:bodyPr>
            <a:normAutofit/>
          </a:bodyPr>
          <a:lstStyle>
            <a:lvl1pPr marL="0" indent="0">
              <a:buFontTx/>
              <a:buNone/>
              <a:defRPr sz="1600">
                <a:latin typeface="+mn-lt"/>
              </a:defRPr>
            </a:lvl1pPr>
            <a:lvl2pPr marL="285744" indent="-285744">
              <a:buFont typeface="Arial" panose="020B0604020202020204" pitchFamily="34" charset="0"/>
              <a:buChar char="•"/>
              <a:defRPr sz="1600">
                <a:latin typeface="+mn-lt"/>
              </a:defRPr>
            </a:lvl2pPr>
            <a:lvl3pPr marL="285744" indent="-285744">
              <a:buFont typeface="Arial" panose="020B0604020202020204" pitchFamily="34" charset="0"/>
              <a:buChar char="•"/>
              <a:defRPr sz="1600">
                <a:latin typeface="+mn-lt"/>
              </a:defRPr>
            </a:lvl3pPr>
            <a:lvl4pPr marL="466714" indent="-285744">
              <a:buFont typeface="Arial" panose="020B0604020202020204" pitchFamily="34" charset="0"/>
              <a:buChar char="•"/>
              <a:defRPr sz="1600">
                <a:latin typeface="+mn-lt"/>
              </a:defRPr>
            </a:lvl4pPr>
            <a:lvl5pPr marL="641335" indent="-285744">
              <a:buFont typeface="Arial" panose="020B0604020202020204" pitchFamily="34" charset="0"/>
              <a:buChar char="•"/>
              <a:defRPr sz="1600">
                <a:latin typeface="+mn-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261809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kolme sisältökohdetta B">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539554" y="548681"/>
            <a:ext cx="3744416" cy="2520280"/>
          </a:xfrm>
        </p:spPr>
        <p:txBody>
          <a:bodyPr>
            <a:normAutofit/>
          </a:bodyPr>
          <a:lstStyle>
            <a:lvl1pPr marL="0" indent="0">
              <a:buFontTx/>
              <a:buNone/>
              <a:defRPr sz="1600">
                <a:latin typeface="+mn-lt"/>
              </a:defRPr>
            </a:lvl1pPr>
            <a:lvl2pPr marL="285744" indent="-285744">
              <a:buFont typeface="Arial" panose="020B0604020202020204" pitchFamily="34" charset="0"/>
              <a:buChar char="•"/>
              <a:defRPr sz="1600">
                <a:latin typeface="+mn-lt"/>
              </a:defRPr>
            </a:lvl2pPr>
            <a:lvl3pPr marL="285744" indent="-285744">
              <a:buFont typeface="Arial" panose="020B0604020202020204" pitchFamily="34" charset="0"/>
              <a:buChar char="•"/>
              <a:defRPr sz="1600">
                <a:latin typeface="+mn-lt"/>
              </a:defRPr>
            </a:lvl3pPr>
            <a:lvl4pPr marL="466714" indent="-285744">
              <a:buFont typeface="Arial" panose="020B0604020202020204" pitchFamily="34" charset="0"/>
              <a:buChar char="•"/>
              <a:defRPr sz="1600">
                <a:latin typeface="+mn-lt"/>
              </a:defRPr>
            </a:lvl4pPr>
            <a:lvl5pPr marL="641335" indent="-285744">
              <a:buFont typeface="Arial" panose="020B0604020202020204" pitchFamily="34" charset="0"/>
              <a:buChar char="•"/>
              <a:defRPr sz="1600">
                <a:latin typeface="+mn-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p>
            <a:fld id="{49F16A13-B48B-4C61-ABA9-05DDAB8A04E8}" type="datetime1">
              <a:rPr lang="fi-FI" smtClean="0"/>
              <a:t>4.5.2018</a:t>
            </a:fld>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a:t>
            </a:fld>
            <a:endParaRPr lang="fi-FI"/>
          </a:p>
        </p:txBody>
      </p:sp>
      <p:sp>
        <p:nvSpPr>
          <p:cNvPr id="10" name="Sisällön paikkamerkki 2"/>
          <p:cNvSpPr>
            <a:spLocks noGrp="1"/>
          </p:cNvSpPr>
          <p:nvPr>
            <p:ph idx="13"/>
          </p:nvPr>
        </p:nvSpPr>
        <p:spPr>
          <a:xfrm>
            <a:off x="4860034" y="548681"/>
            <a:ext cx="3744416" cy="2520280"/>
          </a:xfrm>
        </p:spPr>
        <p:txBody>
          <a:bodyPr>
            <a:normAutofit/>
          </a:bodyPr>
          <a:lstStyle>
            <a:lvl1pPr marL="0" indent="0">
              <a:buFontTx/>
              <a:buNone/>
              <a:defRPr sz="1600">
                <a:latin typeface="+mn-lt"/>
              </a:defRPr>
            </a:lvl1pPr>
            <a:lvl2pPr marL="285744" indent="-285744">
              <a:buFont typeface="Arial" panose="020B0604020202020204" pitchFamily="34" charset="0"/>
              <a:buChar char="•"/>
              <a:defRPr sz="1600">
                <a:latin typeface="+mn-lt"/>
              </a:defRPr>
            </a:lvl2pPr>
            <a:lvl3pPr marL="285744" indent="-285744">
              <a:buFont typeface="Arial" panose="020B0604020202020204" pitchFamily="34" charset="0"/>
              <a:buChar char="•"/>
              <a:defRPr sz="1600">
                <a:latin typeface="+mn-lt"/>
              </a:defRPr>
            </a:lvl3pPr>
            <a:lvl4pPr marL="466714" indent="-285744">
              <a:buFont typeface="Arial" panose="020B0604020202020204" pitchFamily="34" charset="0"/>
              <a:buChar char="•"/>
              <a:defRPr sz="1600">
                <a:latin typeface="+mn-lt"/>
              </a:defRPr>
            </a:lvl4pPr>
            <a:lvl5pPr marL="641335" indent="-285744">
              <a:buFont typeface="Arial" panose="020B0604020202020204" pitchFamily="34" charset="0"/>
              <a:buChar char="•"/>
              <a:defRPr sz="1600">
                <a:latin typeface="+mn-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2" name="Sisällön paikkamerkki 2"/>
          <p:cNvSpPr>
            <a:spLocks noGrp="1"/>
          </p:cNvSpPr>
          <p:nvPr>
            <p:ph idx="15"/>
          </p:nvPr>
        </p:nvSpPr>
        <p:spPr>
          <a:xfrm>
            <a:off x="4860034" y="3645024"/>
            <a:ext cx="3744416" cy="2520280"/>
          </a:xfrm>
        </p:spPr>
        <p:txBody>
          <a:bodyPr>
            <a:normAutofit/>
          </a:bodyPr>
          <a:lstStyle>
            <a:lvl1pPr marL="0" indent="0">
              <a:buFontTx/>
              <a:buNone/>
              <a:defRPr sz="1600">
                <a:latin typeface="+mn-lt"/>
              </a:defRPr>
            </a:lvl1pPr>
            <a:lvl2pPr marL="285744" indent="-285744">
              <a:buFont typeface="Arial" panose="020B0604020202020204" pitchFamily="34" charset="0"/>
              <a:buChar char="•"/>
              <a:defRPr sz="1600">
                <a:latin typeface="+mn-lt"/>
              </a:defRPr>
            </a:lvl2pPr>
            <a:lvl3pPr marL="285744" indent="-285744">
              <a:buFont typeface="Arial" panose="020B0604020202020204" pitchFamily="34" charset="0"/>
              <a:buChar char="•"/>
              <a:defRPr sz="1600">
                <a:latin typeface="+mn-lt"/>
              </a:defRPr>
            </a:lvl3pPr>
            <a:lvl4pPr marL="466714" indent="-285744">
              <a:buFont typeface="Arial" panose="020B0604020202020204" pitchFamily="34" charset="0"/>
              <a:buChar char="•"/>
              <a:defRPr sz="1600">
                <a:latin typeface="+mn-lt"/>
              </a:defRPr>
            </a:lvl4pPr>
            <a:lvl5pPr marL="641335" indent="-285744">
              <a:buFont typeface="Arial" panose="020B0604020202020204" pitchFamily="34" charset="0"/>
              <a:buChar char="•"/>
              <a:defRPr sz="1600">
                <a:latin typeface="+mn-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2" name="Otsikko 1"/>
          <p:cNvSpPr>
            <a:spLocks noGrp="1"/>
          </p:cNvSpPr>
          <p:nvPr>
            <p:ph type="title" hasCustomPrompt="1"/>
          </p:nvPr>
        </p:nvSpPr>
        <p:spPr>
          <a:xfrm>
            <a:off x="457201" y="3490107"/>
            <a:ext cx="3970784" cy="2747211"/>
          </a:xfrm>
        </p:spPr>
        <p:txBody>
          <a:bodyPr/>
          <a:lstStyle/>
          <a:p>
            <a:r>
              <a:rPr lang="fi-FI" dirty="0" smtClean="0"/>
              <a:t>Lisää otsikko</a:t>
            </a:r>
            <a:endParaRPr lang="fi-FI" dirty="0"/>
          </a:p>
        </p:txBody>
      </p:sp>
    </p:spTree>
    <p:extLst>
      <p:ext uri="{BB962C8B-B14F-4D97-AF65-F5344CB8AC3E}">
        <p14:creationId xmlns:p14="http://schemas.microsoft.com/office/powerpoint/2010/main" val="3574621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 ja teksti">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50E890EC-5D59-409D-A900-EAFB11A9B7FC}" type="datetime1">
              <a:rPr lang="fi-FI" smtClean="0"/>
              <a:t>4.5.2018</a:t>
            </a:fld>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a:t>
            </a:fld>
            <a:endParaRPr lang="fi-FI"/>
          </a:p>
        </p:txBody>
      </p:sp>
      <p:sp>
        <p:nvSpPr>
          <p:cNvPr id="11" name="Sisällön paikkamerkki 2"/>
          <p:cNvSpPr>
            <a:spLocks noGrp="1"/>
          </p:cNvSpPr>
          <p:nvPr>
            <p:ph idx="15"/>
          </p:nvPr>
        </p:nvSpPr>
        <p:spPr>
          <a:xfrm>
            <a:off x="4738914" y="3577773"/>
            <a:ext cx="4151086" cy="2612570"/>
          </a:xfrm>
        </p:spPr>
        <p:txBody>
          <a:bodyPr>
            <a:normAutofit/>
          </a:bodyPr>
          <a:lstStyle>
            <a:lvl1pPr marL="0" indent="0">
              <a:lnSpc>
                <a:spcPct val="100000"/>
              </a:lnSpc>
              <a:buFontTx/>
              <a:buNone/>
              <a:defRPr sz="1600">
                <a:latin typeface="+mn-lt"/>
              </a:defRPr>
            </a:lvl1pPr>
            <a:lvl2pPr marL="269868" indent="-269868">
              <a:lnSpc>
                <a:spcPct val="100000"/>
              </a:lnSpc>
              <a:buFont typeface="Clarendon" pitchFamily="2" charset="0"/>
              <a:buChar char="•"/>
              <a:defRPr sz="1600">
                <a:latin typeface="+mn-lt"/>
              </a:defRPr>
            </a:lvl2pPr>
            <a:lvl3pPr marL="631810" indent="-271456">
              <a:lnSpc>
                <a:spcPct val="100000"/>
              </a:lnSpc>
              <a:buFont typeface="Clarendon" pitchFamily="2" charset="0"/>
              <a:buChar char="•"/>
              <a:defRPr sz="1600">
                <a:latin typeface="+mn-lt"/>
              </a:defRPr>
            </a:lvl3pPr>
            <a:lvl4pPr marL="901677" indent="-269868">
              <a:lnSpc>
                <a:spcPct val="100000"/>
              </a:lnSpc>
              <a:buFont typeface="Clarendon" pitchFamily="2" charset="0"/>
              <a:buChar char="•"/>
              <a:defRPr sz="1600">
                <a:latin typeface="+mn-lt"/>
              </a:defRPr>
            </a:lvl4pPr>
            <a:lvl5pPr marL="1262031" indent="-360354">
              <a:lnSpc>
                <a:spcPct val="100000"/>
              </a:lnSpc>
              <a:buFont typeface="Clarendon" pitchFamily="2" charset="0"/>
              <a:buChar char="•"/>
              <a:defRPr sz="1600">
                <a:latin typeface="+mn-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2" name="Otsikko 1"/>
          <p:cNvSpPr>
            <a:spLocks noGrp="1"/>
          </p:cNvSpPr>
          <p:nvPr>
            <p:ph type="title" hasCustomPrompt="1"/>
          </p:nvPr>
        </p:nvSpPr>
        <p:spPr>
          <a:xfrm>
            <a:off x="457200" y="384629"/>
            <a:ext cx="3826768" cy="2756339"/>
          </a:xfrm>
        </p:spPr>
        <p:txBody>
          <a:bodyPr/>
          <a:lstStyle>
            <a:lvl1pPr>
              <a:defRPr baseline="0"/>
            </a:lvl1pPr>
          </a:lstStyle>
          <a:p>
            <a:r>
              <a:rPr lang="fi-FI" dirty="0" smtClean="0"/>
              <a:t>Lisää otsikko</a:t>
            </a:r>
            <a:endParaRPr lang="fi-FI" dirty="0"/>
          </a:p>
        </p:txBody>
      </p:sp>
      <p:sp>
        <p:nvSpPr>
          <p:cNvPr id="15" name="Sisällön paikkamerkki 2"/>
          <p:cNvSpPr>
            <a:spLocks noGrp="1"/>
          </p:cNvSpPr>
          <p:nvPr>
            <p:ph idx="16"/>
          </p:nvPr>
        </p:nvSpPr>
        <p:spPr>
          <a:xfrm>
            <a:off x="539554" y="3645024"/>
            <a:ext cx="3744416" cy="2520280"/>
          </a:xfrm>
        </p:spPr>
        <p:txBody>
          <a:bodyPr>
            <a:normAutofit/>
          </a:bodyPr>
          <a:lstStyle>
            <a:lvl1pPr marL="0" indent="0">
              <a:lnSpc>
                <a:spcPct val="100000"/>
              </a:lnSpc>
              <a:buFontTx/>
              <a:buNone/>
              <a:defRPr sz="1600">
                <a:latin typeface="+mn-lt"/>
              </a:defRPr>
            </a:lvl1pPr>
            <a:lvl2pPr marL="285744" indent="-285744">
              <a:lnSpc>
                <a:spcPct val="100000"/>
              </a:lnSpc>
              <a:buFont typeface="Arial" panose="020B0604020202020204" pitchFamily="34" charset="0"/>
              <a:buChar char="•"/>
              <a:defRPr sz="1600">
                <a:latin typeface="+mn-lt"/>
              </a:defRPr>
            </a:lvl2pPr>
            <a:lvl3pPr marL="541325" indent="-271456">
              <a:lnSpc>
                <a:spcPct val="100000"/>
              </a:lnSpc>
              <a:buFont typeface="Arial" panose="020B0604020202020204" pitchFamily="34" charset="0"/>
              <a:buChar char="•"/>
              <a:defRPr sz="1600">
                <a:latin typeface="+mn-lt"/>
              </a:defRPr>
            </a:lvl3pPr>
            <a:lvl4pPr marL="811193" indent="-269868">
              <a:lnSpc>
                <a:spcPct val="100000"/>
              </a:lnSpc>
              <a:buFont typeface="Arial" panose="020B0604020202020204" pitchFamily="34" charset="0"/>
              <a:buChar char="•"/>
              <a:defRPr sz="1600">
                <a:latin typeface="+mn-lt"/>
              </a:defRPr>
            </a:lvl4pPr>
            <a:lvl5pPr marL="1081061" indent="-269868">
              <a:lnSpc>
                <a:spcPct val="100000"/>
              </a:lnSpc>
              <a:buFont typeface="Arial" panose="020B0604020202020204" pitchFamily="34" charset="0"/>
              <a:buChar char="•"/>
              <a:defRPr sz="1600">
                <a:latin typeface="+mn-lt"/>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Kuvan paikkamerkki 8"/>
          <p:cNvSpPr>
            <a:spLocks noGrp="1"/>
          </p:cNvSpPr>
          <p:nvPr>
            <p:ph type="pic" sz="quarter" idx="13"/>
          </p:nvPr>
        </p:nvSpPr>
        <p:spPr>
          <a:xfrm>
            <a:off x="4859338" y="549278"/>
            <a:ext cx="3744912" cy="2519363"/>
          </a:xfrm>
          <a:solidFill>
            <a:srgbClr val="EAEAEA"/>
          </a:solidFill>
        </p:spPr>
        <p:txBody>
          <a:bodyPr/>
          <a:lstStyle>
            <a:lvl1pPr marL="0" indent="0">
              <a:buFontTx/>
              <a:buNone/>
              <a:defRPr>
                <a:latin typeface="+mn-lt"/>
              </a:defRPr>
            </a:lvl1pPr>
          </a:lstStyle>
          <a:p>
            <a:r>
              <a:rPr lang="fi-FI" smtClean="0"/>
              <a:t>Lisää kuva napsauttamalla kuvaketta</a:t>
            </a:r>
            <a:endParaRPr lang="fi-FI"/>
          </a:p>
        </p:txBody>
      </p:sp>
    </p:spTree>
    <p:extLst>
      <p:ext uri="{BB962C8B-B14F-4D97-AF65-F5344CB8AC3E}">
        <p14:creationId xmlns:p14="http://schemas.microsoft.com/office/powerpoint/2010/main" val="3629108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384633"/>
            <a:ext cx="8229600" cy="1028147"/>
          </a:xfrm>
          <a:prstGeom prst="rect">
            <a:avLst/>
          </a:prstGeom>
        </p:spPr>
        <p:txBody>
          <a:bodyPr vert="horz" lIns="91440" tIns="45720" rIns="91440" bIns="45720" rtlCol="0" anchor="t" anchorCtr="0">
            <a:no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457200" y="1670400"/>
            <a:ext cx="8229600" cy="4457020"/>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457200" y="6467480"/>
            <a:ext cx="1018456" cy="284765"/>
          </a:xfrm>
          <a:prstGeom prst="rect">
            <a:avLst/>
          </a:prstGeom>
        </p:spPr>
        <p:txBody>
          <a:bodyPr vert="horz" lIns="91440" tIns="45720" rIns="91440" bIns="45720" rtlCol="0" anchor="ctr"/>
          <a:lstStyle>
            <a:lvl1pPr algn="l">
              <a:defRPr sz="1100">
                <a:solidFill>
                  <a:srgbClr val="6A6E73"/>
                </a:solidFill>
                <a:latin typeface="+mn-lt"/>
              </a:defRPr>
            </a:lvl1pPr>
          </a:lstStyle>
          <a:p>
            <a:fld id="{F37AA8EB-25B6-461A-979D-5E96062EA417}" type="datetime1">
              <a:rPr lang="fi-FI" smtClean="0"/>
              <a:pPr/>
              <a:t>4.5.2018</a:t>
            </a:fld>
            <a:endParaRPr lang="fi-FI" dirty="0"/>
          </a:p>
        </p:txBody>
      </p:sp>
      <p:sp>
        <p:nvSpPr>
          <p:cNvPr id="5" name="Alatunnisteen paikkamerkki 4"/>
          <p:cNvSpPr>
            <a:spLocks noGrp="1"/>
          </p:cNvSpPr>
          <p:nvPr>
            <p:ph type="ftr" sz="quarter" idx="3"/>
          </p:nvPr>
        </p:nvSpPr>
        <p:spPr>
          <a:xfrm>
            <a:off x="5508106" y="6467480"/>
            <a:ext cx="2232248" cy="284765"/>
          </a:xfrm>
          <a:prstGeom prst="rect">
            <a:avLst/>
          </a:prstGeom>
        </p:spPr>
        <p:txBody>
          <a:bodyPr vert="horz" lIns="91440" tIns="45720" rIns="91440" bIns="45720" rtlCol="0" anchor="ctr"/>
          <a:lstStyle>
            <a:lvl1pPr algn="r">
              <a:defRPr sz="1100">
                <a:solidFill>
                  <a:srgbClr val="6A6E73"/>
                </a:solidFill>
                <a:latin typeface="+mn-lt"/>
              </a:defRPr>
            </a:lvl1pPr>
          </a:lstStyle>
          <a:p>
            <a:r>
              <a:rPr lang="fi-FI" smtClean="0"/>
              <a:t>mielenterveysseura.fi</a:t>
            </a:r>
            <a:endParaRPr lang="fi-FI"/>
          </a:p>
        </p:txBody>
      </p:sp>
      <p:sp>
        <p:nvSpPr>
          <p:cNvPr id="6" name="Dian numeron paikkamerkki 5"/>
          <p:cNvSpPr>
            <a:spLocks noGrp="1"/>
          </p:cNvSpPr>
          <p:nvPr>
            <p:ph type="sldNum" sz="quarter" idx="4"/>
          </p:nvPr>
        </p:nvSpPr>
        <p:spPr>
          <a:xfrm>
            <a:off x="1475658" y="6467480"/>
            <a:ext cx="971128" cy="284765"/>
          </a:xfrm>
          <a:prstGeom prst="rect">
            <a:avLst/>
          </a:prstGeom>
        </p:spPr>
        <p:txBody>
          <a:bodyPr vert="horz" lIns="91440" tIns="45720" rIns="91440" bIns="45720" rtlCol="0" anchor="ctr"/>
          <a:lstStyle>
            <a:lvl1pPr algn="l">
              <a:defRPr sz="1100">
                <a:solidFill>
                  <a:srgbClr val="6A6E73"/>
                </a:solidFill>
                <a:latin typeface="+mn-lt"/>
              </a:defRPr>
            </a:lvl1pPr>
          </a:lstStyle>
          <a:p>
            <a:fld id="{29F13F21-89A0-4E12-8E58-753F65C13159}" type="slidenum">
              <a:rPr lang="fi-FI" smtClean="0"/>
              <a:pPr/>
              <a:t>‹#›</a:t>
            </a:fld>
            <a:endParaRPr lang="fi-FI" dirty="0"/>
          </a:p>
        </p:txBody>
      </p:sp>
      <p:grpSp>
        <p:nvGrpSpPr>
          <p:cNvPr id="7" name="Ryhmä 6"/>
          <p:cNvGrpSpPr/>
          <p:nvPr/>
        </p:nvGrpSpPr>
        <p:grpSpPr bwMode="black">
          <a:xfrm>
            <a:off x="8129637" y="6527011"/>
            <a:ext cx="473725" cy="152857"/>
            <a:chOff x="584654" y="1629456"/>
            <a:chExt cx="7989888" cy="2578100"/>
          </a:xfrm>
        </p:grpSpPr>
        <p:sp>
          <p:nvSpPr>
            <p:cNvPr id="17" name="Freeform 6"/>
            <p:cNvSpPr>
              <a:spLocks/>
            </p:cNvSpPr>
            <p:nvPr userDrawn="1"/>
          </p:nvSpPr>
          <p:spPr bwMode="black">
            <a:xfrm>
              <a:off x="6950529" y="1723118"/>
              <a:ext cx="576262" cy="2463800"/>
            </a:xfrm>
            <a:custGeom>
              <a:avLst/>
              <a:gdLst>
                <a:gd name="T0" fmla="*/ 1059 w 2119"/>
                <a:gd name="T1" fmla="*/ 9052 h 9052"/>
                <a:gd name="T2" fmla="*/ 0 w 2119"/>
                <a:gd name="T3" fmla="*/ 7992 h 9052"/>
                <a:gd name="T4" fmla="*/ 0 w 2119"/>
                <a:gd name="T5" fmla="*/ 1060 h 9052"/>
                <a:gd name="T6" fmla="*/ 1059 w 2119"/>
                <a:gd name="T7" fmla="*/ 0 h 9052"/>
                <a:gd name="T8" fmla="*/ 2119 w 2119"/>
                <a:gd name="T9" fmla="*/ 1060 h 9052"/>
                <a:gd name="T10" fmla="*/ 2119 w 2119"/>
                <a:gd name="T11" fmla="*/ 7992 h 9052"/>
                <a:gd name="T12" fmla="*/ 1059 w 2119"/>
                <a:gd name="T13" fmla="*/ 9052 h 9052"/>
              </a:gdLst>
              <a:ahLst/>
              <a:cxnLst>
                <a:cxn ang="0">
                  <a:pos x="T0" y="T1"/>
                </a:cxn>
                <a:cxn ang="0">
                  <a:pos x="T2" y="T3"/>
                </a:cxn>
                <a:cxn ang="0">
                  <a:pos x="T4" y="T5"/>
                </a:cxn>
                <a:cxn ang="0">
                  <a:pos x="T6" y="T7"/>
                </a:cxn>
                <a:cxn ang="0">
                  <a:pos x="T8" y="T9"/>
                </a:cxn>
                <a:cxn ang="0">
                  <a:pos x="T10" y="T11"/>
                </a:cxn>
                <a:cxn ang="0">
                  <a:pos x="T12" y="T13"/>
                </a:cxn>
              </a:cxnLst>
              <a:rect l="0" t="0" r="r" b="b"/>
              <a:pathLst>
                <a:path w="2119" h="9052">
                  <a:moveTo>
                    <a:pt x="1059" y="9052"/>
                  </a:moveTo>
                  <a:cubicBezTo>
                    <a:pt x="474" y="9052"/>
                    <a:pt x="0" y="8577"/>
                    <a:pt x="0" y="7992"/>
                  </a:cubicBezTo>
                  <a:lnTo>
                    <a:pt x="0" y="1060"/>
                  </a:lnTo>
                  <a:cubicBezTo>
                    <a:pt x="0" y="475"/>
                    <a:pt x="474" y="0"/>
                    <a:pt x="1059" y="0"/>
                  </a:cubicBezTo>
                  <a:cubicBezTo>
                    <a:pt x="1644" y="0"/>
                    <a:pt x="2119" y="475"/>
                    <a:pt x="2119" y="1060"/>
                  </a:cubicBezTo>
                  <a:lnTo>
                    <a:pt x="2119" y="7992"/>
                  </a:lnTo>
                  <a:cubicBezTo>
                    <a:pt x="2119" y="8577"/>
                    <a:pt x="1644" y="9052"/>
                    <a:pt x="1059" y="9052"/>
                  </a:cubicBez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8" name="Freeform 7"/>
            <p:cNvSpPr>
              <a:spLocks/>
            </p:cNvSpPr>
            <p:nvPr userDrawn="1"/>
          </p:nvSpPr>
          <p:spPr bwMode="black">
            <a:xfrm>
              <a:off x="4810579" y="2427968"/>
              <a:ext cx="1778000" cy="1779588"/>
            </a:xfrm>
            <a:custGeom>
              <a:avLst/>
              <a:gdLst>
                <a:gd name="T0" fmla="*/ 6536 w 6536"/>
                <a:gd name="T1" fmla="*/ 3194 h 6537"/>
                <a:gd name="T2" fmla="*/ 3269 w 6536"/>
                <a:gd name="T3" fmla="*/ 0 h 6537"/>
                <a:gd name="T4" fmla="*/ 0 w 6536"/>
                <a:gd name="T5" fmla="*/ 3269 h 6537"/>
                <a:gd name="T6" fmla="*/ 3269 w 6536"/>
                <a:gd name="T7" fmla="*/ 6537 h 6537"/>
                <a:gd name="T8" fmla="*/ 3901 w 6536"/>
                <a:gd name="T9" fmla="*/ 6421 h 6537"/>
                <a:gd name="T10" fmla="*/ 4401 w 6536"/>
                <a:gd name="T11" fmla="*/ 5650 h 6537"/>
                <a:gd name="T12" fmla="*/ 3921 w 6536"/>
                <a:gd name="T13" fmla="*/ 4902 h 6537"/>
                <a:gd name="T14" fmla="*/ 3167 w 6536"/>
                <a:gd name="T15" fmla="*/ 4788 h 6537"/>
                <a:gd name="T16" fmla="*/ 1829 w 6536"/>
                <a:gd name="T17" fmla="*/ 3242 h 6537"/>
                <a:gd name="T18" fmla="*/ 3269 w 6536"/>
                <a:gd name="T19" fmla="*/ 1663 h 6537"/>
                <a:gd name="T20" fmla="*/ 4619 w 6536"/>
                <a:gd name="T21" fmla="*/ 2594 h 6537"/>
                <a:gd name="T22" fmla="*/ 3945 w 6536"/>
                <a:gd name="T23" fmla="*/ 2594 h 6537"/>
                <a:gd name="T24" fmla="*/ 3184 w 6536"/>
                <a:gd name="T25" fmla="*/ 3356 h 6537"/>
                <a:gd name="T26" fmla="*/ 3945 w 6536"/>
                <a:gd name="T27" fmla="*/ 4117 h 6537"/>
                <a:gd name="T28" fmla="*/ 5776 w 6536"/>
                <a:gd name="T29" fmla="*/ 4117 h 6537"/>
                <a:gd name="T30" fmla="*/ 6535 w 6536"/>
                <a:gd name="T31" fmla="*/ 3367 h 6537"/>
                <a:gd name="T32" fmla="*/ 6536 w 6536"/>
                <a:gd name="T33" fmla="*/ 3367 h 6537"/>
                <a:gd name="T34" fmla="*/ 6536 w 6536"/>
                <a:gd name="T35" fmla="*/ 3194 h 6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36" h="6537">
                  <a:moveTo>
                    <a:pt x="6536" y="3194"/>
                  </a:moveTo>
                  <a:cubicBezTo>
                    <a:pt x="6536" y="1371"/>
                    <a:pt x="5138" y="0"/>
                    <a:pt x="3269" y="0"/>
                  </a:cubicBezTo>
                  <a:cubicBezTo>
                    <a:pt x="1463" y="0"/>
                    <a:pt x="0" y="1399"/>
                    <a:pt x="0" y="3269"/>
                  </a:cubicBezTo>
                  <a:cubicBezTo>
                    <a:pt x="0" y="5074"/>
                    <a:pt x="1367" y="6537"/>
                    <a:pt x="3269" y="6537"/>
                  </a:cubicBezTo>
                  <a:cubicBezTo>
                    <a:pt x="3516" y="6537"/>
                    <a:pt x="3746" y="6491"/>
                    <a:pt x="3901" y="6421"/>
                  </a:cubicBezTo>
                  <a:cubicBezTo>
                    <a:pt x="4192" y="6288"/>
                    <a:pt x="4401" y="6017"/>
                    <a:pt x="4401" y="5650"/>
                  </a:cubicBezTo>
                  <a:cubicBezTo>
                    <a:pt x="4401" y="5328"/>
                    <a:pt x="4246" y="5037"/>
                    <a:pt x="3921" y="4902"/>
                  </a:cubicBezTo>
                  <a:cubicBezTo>
                    <a:pt x="3717" y="4818"/>
                    <a:pt x="3427" y="4814"/>
                    <a:pt x="3167" y="4788"/>
                  </a:cubicBezTo>
                  <a:cubicBezTo>
                    <a:pt x="2393" y="4709"/>
                    <a:pt x="1829" y="4112"/>
                    <a:pt x="1829" y="3242"/>
                  </a:cubicBezTo>
                  <a:cubicBezTo>
                    <a:pt x="1829" y="2290"/>
                    <a:pt x="2528" y="1697"/>
                    <a:pt x="3269" y="1663"/>
                  </a:cubicBezTo>
                  <a:cubicBezTo>
                    <a:pt x="4176" y="1621"/>
                    <a:pt x="4619" y="2239"/>
                    <a:pt x="4619" y="2594"/>
                  </a:cubicBezTo>
                  <a:lnTo>
                    <a:pt x="3945" y="2594"/>
                  </a:lnTo>
                  <a:cubicBezTo>
                    <a:pt x="3525" y="2594"/>
                    <a:pt x="3184" y="2935"/>
                    <a:pt x="3184" y="3356"/>
                  </a:cubicBezTo>
                  <a:cubicBezTo>
                    <a:pt x="3184" y="3776"/>
                    <a:pt x="3525" y="4117"/>
                    <a:pt x="3945" y="4117"/>
                  </a:cubicBezTo>
                  <a:lnTo>
                    <a:pt x="5776" y="4117"/>
                  </a:lnTo>
                  <a:cubicBezTo>
                    <a:pt x="6193" y="4117"/>
                    <a:pt x="6529" y="3782"/>
                    <a:pt x="6535" y="3367"/>
                  </a:cubicBezTo>
                  <a:lnTo>
                    <a:pt x="6536" y="3367"/>
                  </a:lnTo>
                  <a:lnTo>
                    <a:pt x="6536" y="3194"/>
                  </a:ln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9" name="Freeform 8"/>
            <p:cNvSpPr>
              <a:spLocks/>
            </p:cNvSpPr>
            <p:nvPr userDrawn="1"/>
          </p:nvSpPr>
          <p:spPr bwMode="black">
            <a:xfrm>
              <a:off x="3848554" y="2445431"/>
              <a:ext cx="576262" cy="1741488"/>
            </a:xfrm>
            <a:custGeom>
              <a:avLst/>
              <a:gdLst>
                <a:gd name="T0" fmla="*/ 1059 w 2119"/>
                <a:gd name="T1" fmla="*/ 0 h 6394"/>
                <a:gd name="T2" fmla="*/ 2119 w 2119"/>
                <a:gd name="T3" fmla="*/ 1060 h 6394"/>
                <a:gd name="T4" fmla="*/ 2119 w 2119"/>
                <a:gd name="T5" fmla="*/ 5334 h 6394"/>
                <a:gd name="T6" fmla="*/ 1059 w 2119"/>
                <a:gd name="T7" fmla="*/ 6394 h 6394"/>
                <a:gd name="T8" fmla="*/ 0 w 2119"/>
                <a:gd name="T9" fmla="*/ 5334 h 6394"/>
                <a:gd name="T10" fmla="*/ 0 w 2119"/>
                <a:gd name="T11" fmla="*/ 1060 h 6394"/>
                <a:gd name="T12" fmla="*/ 1059 w 2119"/>
                <a:gd name="T13" fmla="*/ 0 h 6394"/>
              </a:gdLst>
              <a:ahLst/>
              <a:cxnLst>
                <a:cxn ang="0">
                  <a:pos x="T0" y="T1"/>
                </a:cxn>
                <a:cxn ang="0">
                  <a:pos x="T2" y="T3"/>
                </a:cxn>
                <a:cxn ang="0">
                  <a:pos x="T4" y="T5"/>
                </a:cxn>
                <a:cxn ang="0">
                  <a:pos x="T6" y="T7"/>
                </a:cxn>
                <a:cxn ang="0">
                  <a:pos x="T8" y="T9"/>
                </a:cxn>
                <a:cxn ang="0">
                  <a:pos x="T10" y="T11"/>
                </a:cxn>
                <a:cxn ang="0">
                  <a:pos x="T12" y="T13"/>
                </a:cxn>
              </a:cxnLst>
              <a:rect l="0" t="0" r="r" b="b"/>
              <a:pathLst>
                <a:path w="2119" h="6394">
                  <a:moveTo>
                    <a:pt x="1059" y="0"/>
                  </a:moveTo>
                  <a:cubicBezTo>
                    <a:pt x="1645" y="0"/>
                    <a:pt x="2119" y="475"/>
                    <a:pt x="2119" y="1060"/>
                  </a:cubicBezTo>
                  <a:lnTo>
                    <a:pt x="2119" y="5334"/>
                  </a:lnTo>
                  <a:cubicBezTo>
                    <a:pt x="2119" y="5919"/>
                    <a:pt x="1645" y="6394"/>
                    <a:pt x="1059" y="6394"/>
                  </a:cubicBezTo>
                  <a:cubicBezTo>
                    <a:pt x="474" y="6394"/>
                    <a:pt x="0" y="5919"/>
                    <a:pt x="0" y="5334"/>
                  </a:cubicBezTo>
                  <a:lnTo>
                    <a:pt x="0" y="1060"/>
                  </a:lnTo>
                  <a:cubicBezTo>
                    <a:pt x="0" y="475"/>
                    <a:pt x="474" y="0"/>
                    <a:pt x="1059" y="0"/>
                  </a:cubicBez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20" name="Oval 9"/>
            <p:cNvSpPr>
              <a:spLocks noChangeArrowheads="1"/>
            </p:cNvSpPr>
            <p:nvPr userDrawn="1"/>
          </p:nvSpPr>
          <p:spPr bwMode="black">
            <a:xfrm>
              <a:off x="3819979" y="1629456"/>
              <a:ext cx="633412" cy="633413"/>
            </a:xfrm>
            <a:prstGeom prst="ellipse">
              <a:avLst/>
            </a:pr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21" name="Freeform 10"/>
            <p:cNvSpPr>
              <a:spLocks/>
            </p:cNvSpPr>
            <p:nvPr userDrawn="1"/>
          </p:nvSpPr>
          <p:spPr bwMode="black">
            <a:xfrm>
              <a:off x="7969704" y="2445431"/>
              <a:ext cx="576262" cy="1741488"/>
            </a:xfrm>
            <a:custGeom>
              <a:avLst/>
              <a:gdLst>
                <a:gd name="T0" fmla="*/ 1059 w 2119"/>
                <a:gd name="T1" fmla="*/ 6394 h 6394"/>
                <a:gd name="T2" fmla="*/ 0 w 2119"/>
                <a:gd name="T3" fmla="*/ 5334 h 6394"/>
                <a:gd name="T4" fmla="*/ 0 w 2119"/>
                <a:gd name="T5" fmla="*/ 1060 h 6394"/>
                <a:gd name="T6" fmla="*/ 1059 w 2119"/>
                <a:gd name="T7" fmla="*/ 0 h 6394"/>
                <a:gd name="T8" fmla="*/ 2119 w 2119"/>
                <a:gd name="T9" fmla="*/ 1060 h 6394"/>
                <a:gd name="T10" fmla="*/ 2119 w 2119"/>
                <a:gd name="T11" fmla="*/ 5334 h 6394"/>
                <a:gd name="T12" fmla="*/ 1059 w 2119"/>
                <a:gd name="T13" fmla="*/ 6394 h 6394"/>
              </a:gdLst>
              <a:ahLst/>
              <a:cxnLst>
                <a:cxn ang="0">
                  <a:pos x="T0" y="T1"/>
                </a:cxn>
                <a:cxn ang="0">
                  <a:pos x="T2" y="T3"/>
                </a:cxn>
                <a:cxn ang="0">
                  <a:pos x="T4" y="T5"/>
                </a:cxn>
                <a:cxn ang="0">
                  <a:pos x="T6" y="T7"/>
                </a:cxn>
                <a:cxn ang="0">
                  <a:pos x="T8" y="T9"/>
                </a:cxn>
                <a:cxn ang="0">
                  <a:pos x="T10" y="T11"/>
                </a:cxn>
                <a:cxn ang="0">
                  <a:pos x="T12" y="T13"/>
                </a:cxn>
              </a:cxnLst>
              <a:rect l="0" t="0" r="r" b="b"/>
              <a:pathLst>
                <a:path w="2119" h="6394">
                  <a:moveTo>
                    <a:pt x="1059" y="6394"/>
                  </a:moveTo>
                  <a:cubicBezTo>
                    <a:pt x="474" y="6394"/>
                    <a:pt x="0" y="5919"/>
                    <a:pt x="0" y="5334"/>
                  </a:cubicBezTo>
                  <a:lnTo>
                    <a:pt x="0" y="1060"/>
                  </a:lnTo>
                  <a:cubicBezTo>
                    <a:pt x="0" y="475"/>
                    <a:pt x="474" y="0"/>
                    <a:pt x="1059" y="0"/>
                  </a:cubicBezTo>
                  <a:cubicBezTo>
                    <a:pt x="1645" y="0"/>
                    <a:pt x="2119" y="475"/>
                    <a:pt x="2119" y="1060"/>
                  </a:cubicBezTo>
                  <a:lnTo>
                    <a:pt x="2119" y="5334"/>
                  </a:lnTo>
                  <a:cubicBezTo>
                    <a:pt x="2119" y="5919"/>
                    <a:pt x="1645" y="6394"/>
                    <a:pt x="1059" y="6394"/>
                  </a:cubicBez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22" name="Oval 11"/>
            <p:cNvSpPr>
              <a:spLocks noChangeArrowheads="1"/>
            </p:cNvSpPr>
            <p:nvPr userDrawn="1"/>
          </p:nvSpPr>
          <p:spPr bwMode="black">
            <a:xfrm>
              <a:off x="7939542" y="1629456"/>
              <a:ext cx="635000" cy="633413"/>
            </a:xfrm>
            <a:prstGeom prst="ellipse">
              <a:avLst/>
            </a:pr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23" name="Freeform 12"/>
            <p:cNvSpPr>
              <a:spLocks/>
            </p:cNvSpPr>
            <p:nvPr userDrawn="1"/>
          </p:nvSpPr>
          <p:spPr bwMode="black">
            <a:xfrm>
              <a:off x="584654" y="2410506"/>
              <a:ext cx="2809875" cy="1776413"/>
            </a:xfrm>
            <a:custGeom>
              <a:avLst/>
              <a:gdLst>
                <a:gd name="T0" fmla="*/ 7270 w 10328"/>
                <a:gd name="T1" fmla="*/ 79 h 6526"/>
                <a:gd name="T2" fmla="*/ 5164 w 10328"/>
                <a:gd name="T3" fmla="*/ 1216 h 6526"/>
                <a:gd name="T4" fmla="*/ 5164 w 10328"/>
                <a:gd name="T5" fmla="*/ 1216 h 6526"/>
                <a:gd name="T6" fmla="*/ 3058 w 10328"/>
                <a:gd name="T7" fmla="*/ 79 h 6526"/>
                <a:gd name="T8" fmla="*/ 0 w 10328"/>
                <a:gd name="T9" fmla="*/ 3009 h 6526"/>
                <a:gd name="T10" fmla="*/ 0 w 10328"/>
                <a:gd name="T11" fmla="*/ 5505 h 6526"/>
                <a:gd name="T12" fmla="*/ 72 w 10328"/>
                <a:gd name="T13" fmla="*/ 5846 h 6526"/>
                <a:gd name="T14" fmla="*/ 1060 w 10328"/>
                <a:gd name="T15" fmla="*/ 6526 h 6526"/>
                <a:gd name="T16" fmla="*/ 2081 w 10328"/>
                <a:gd name="T17" fmla="*/ 5749 h 6526"/>
                <a:gd name="T18" fmla="*/ 2119 w 10328"/>
                <a:gd name="T19" fmla="*/ 5505 h 6526"/>
                <a:gd name="T20" fmla="*/ 2119 w 10328"/>
                <a:gd name="T21" fmla="*/ 2965 h 6526"/>
                <a:gd name="T22" fmla="*/ 3133 w 10328"/>
                <a:gd name="T23" fmla="*/ 1951 h 6526"/>
                <a:gd name="T24" fmla="*/ 4145 w 10328"/>
                <a:gd name="T25" fmla="*/ 2965 h 6526"/>
                <a:gd name="T26" fmla="*/ 4145 w 10328"/>
                <a:gd name="T27" fmla="*/ 4019 h 6526"/>
                <a:gd name="T28" fmla="*/ 5164 w 10328"/>
                <a:gd name="T29" fmla="*/ 4972 h 6526"/>
                <a:gd name="T30" fmla="*/ 5164 w 10328"/>
                <a:gd name="T31" fmla="*/ 4972 h 6526"/>
                <a:gd name="T32" fmla="*/ 5164 w 10328"/>
                <a:gd name="T33" fmla="*/ 4972 h 6526"/>
                <a:gd name="T34" fmla="*/ 6183 w 10328"/>
                <a:gd name="T35" fmla="*/ 4019 h 6526"/>
                <a:gd name="T36" fmla="*/ 6183 w 10328"/>
                <a:gd name="T37" fmla="*/ 2965 h 6526"/>
                <a:gd name="T38" fmla="*/ 7196 w 10328"/>
                <a:gd name="T39" fmla="*/ 1951 h 6526"/>
                <a:gd name="T40" fmla="*/ 8209 w 10328"/>
                <a:gd name="T41" fmla="*/ 2965 h 6526"/>
                <a:gd name="T42" fmla="*/ 8209 w 10328"/>
                <a:gd name="T43" fmla="*/ 5505 h 6526"/>
                <a:gd name="T44" fmla="*/ 8248 w 10328"/>
                <a:gd name="T45" fmla="*/ 5749 h 6526"/>
                <a:gd name="T46" fmla="*/ 9268 w 10328"/>
                <a:gd name="T47" fmla="*/ 6526 h 6526"/>
                <a:gd name="T48" fmla="*/ 10257 w 10328"/>
                <a:gd name="T49" fmla="*/ 5846 h 6526"/>
                <a:gd name="T50" fmla="*/ 10328 w 10328"/>
                <a:gd name="T51" fmla="*/ 5505 h 6526"/>
                <a:gd name="T52" fmla="*/ 10328 w 10328"/>
                <a:gd name="T53" fmla="*/ 3009 h 6526"/>
                <a:gd name="T54" fmla="*/ 7270 w 10328"/>
                <a:gd name="T55" fmla="*/ 79 h 6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28" h="6526">
                  <a:moveTo>
                    <a:pt x="7270" y="79"/>
                  </a:moveTo>
                  <a:cubicBezTo>
                    <a:pt x="6455" y="113"/>
                    <a:pt x="5551" y="614"/>
                    <a:pt x="5164" y="1216"/>
                  </a:cubicBezTo>
                  <a:lnTo>
                    <a:pt x="5164" y="1216"/>
                  </a:lnTo>
                  <a:cubicBezTo>
                    <a:pt x="4777" y="614"/>
                    <a:pt x="3874" y="113"/>
                    <a:pt x="3058" y="79"/>
                  </a:cubicBezTo>
                  <a:cubicBezTo>
                    <a:pt x="1184" y="0"/>
                    <a:pt x="0" y="1228"/>
                    <a:pt x="0" y="3009"/>
                  </a:cubicBezTo>
                  <a:lnTo>
                    <a:pt x="0" y="5505"/>
                  </a:lnTo>
                  <a:cubicBezTo>
                    <a:pt x="0" y="5624"/>
                    <a:pt x="26" y="5739"/>
                    <a:pt x="72" y="5846"/>
                  </a:cubicBezTo>
                  <a:cubicBezTo>
                    <a:pt x="225" y="6244"/>
                    <a:pt x="609" y="6526"/>
                    <a:pt x="1060" y="6526"/>
                  </a:cubicBezTo>
                  <a:cubicBezTo>
                    <a:pt x="1547" y="6526"/>
                    <a:pt x="1957" y="6197"/>
                    <a:pt x="2081" y="5749"/>
                  </a:cubicBezTo>
                  <a:cubicBezTo>
                    <a:pt x="2105" y="5670"/>
                    <a:pt x="2119" y="5589"/>
                    <a:pt x="2119" y="5505"/>
                  </a:cubicBezTo>
                  <a:lnTo>
                    <a:pt x="2119" y="2965"/>
                  </a:lnTo>
                  <a:cubicBezTo>
                    <a:pt x="2119" y="2405"/>
                    <a:pt x="2573" y="1951"/>
                    <a:pt x="3133" y="1951"/>
                  </a:cubicBezTo>
                  <a:cubicBezTo>
                    <a:pt x="3693" y="1951"/>
                    <a:pt x="4145" y="2405"/>
                    <a:pt x="4145" y="2965"/>
                  </a:cubicBezTo>
                  <a:lnTo>
                    <a:pt x="4145" y="4019"/>
                  </a:lnTo>
                  <a:cubicBezTo>
                    <a:pt x="4145" y="4545"/>
                    <a:pt x="4638" y="4972"/>
                    <a:pt x="5164" y="4972"/>
                  </a:cubicBezTo>
                  <a:lnTo>
                    <a:pt x="5164" y="4972"/>
                  </a:lnTo>
                  <a:lnTo>
                    <a:pt x="5164" y="4972"/>
                  </a:lnTo>
                  <a:cubicBezTo>
                    <a:pt x="5690" y="4972"/>
                    <a:pt x="6183" y="4545"/>
                    <a:pt x="6183" y="4019"/>
                  </a:cubicBezTo>
                  <a:lnTo>
                    <a:pt x="6183" y="2965"/>
                  </a:lnTo>
                  <a:cubicBezTo>
                    <a:pt x="6183" y="2405"/>
                    <a:pt x="6636" y="1951"/>
                    <a:pt x="7196" y="1951"/>
                  </a:cubicBezTo>
                  <a:cubicBezTo>
                    <a:pt x="7755" y="1951"/>
                    <a:pt x="8209" y="2405"/>
                    <a:pt x="8209" y="2965"/>
                  </a:cubicBezTo>
                  <a:lnTo>
                    <a:pt x="8209" y="5505"/>
                  </a:lnTo>
                  <a:cubicBezTo>
                    <a:pt x="8209" y="5589"/>
                    <a:pt x="8224" y="5670"/>
                    <a:pt x="8248" y="5749"/>
                  </a:cubicBezTo>
                  <a:cubicBezTo>
                    <a:pt x="8372" y="6197"/>
                    <a:pt x="8781" y="6526"/>
                    <a:pt x="9268" y="6526"/>
                  </a:cubicBezTo>
                  <a:cubicBezTo>
                    <a:pt x="9719" y="6526"/>
                    <a:pt x="10104" y="6244"/>
                    <a:pt x="10257" y="5846"/>
                  </a:cubicBezTo>
                  <a:cubicBezTo>
                    <a:pt x="10302" y="5739"/>
                    <a:pt x="10328" y="5624"/>
                    <a:pt x="10328" y="5505"/>
                  </a:cubicBezTo>
                  <a:lnTo>
                    <a:pt x="10328" y="3009"/>
                  </a:lnTo>
                  <a:cubicBezTo>
                    <a:pt x="10328" y="1228"/>
                    <a:pt x="9144" y="0"/>
                    <a:pt x="7270" y="79"/>
                  </a:cubicBezTo>
                  <a:close/>
                </a:path>
              </a:pathLst>
            </a:custGeom>
            <a:solidFill>
              <a:srgbClr val="00E13C"/>
            </a:solidFill>
            <a:ln>
              <a:noFill/>
            </a:ln>
          </p:spPr>
          <p:txBody>
            <a:bodyPr vert="horz" wrap="square" lIns="91440" tIns="45720" rIns="91440" bIns="45720" numCol="1" anchor="t" anchorCtr="0" compatLnSpc="1">
              <a:prstTxWarp prst="textNoShape">
                <a:avLst/>
              </a:prstTxWarp>
            </a:bodyPr>
            <a:lstStyle/>
            <a:p>
              <a:endParaRPr lang="fi-FI" sz="1800"/>
            </a:p>
          </p:txBody>
        </p:sp>
      </p:grpSp>
    </p:spTree>
    <p:extLst>
      <p:ext uri="{BB962C8B-B14F-4D97-AF65-F5344CB8AC3E}">
        <p14:creationId xmlns:p14="http://schemas.microsoft.com/office/powerpoint/2010/main" val="612856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4" r:id="rId4"/>
    <p:sldLayoutId id="2147483652" r:id="rId5"/>
    <p:sldLayoutId id="2147483674" r:id="rId6"/>
    <p:sldLayoutId id="2147483675" r:id="rId7"/>
    <p:sldLayoutId id="2147483676" r:id="rId8"/>
    <p:sldLayoutId id="2147483672" r:id="rId9"/>
    <p:sldLayoutId id="2147483673" r:id="rId10"/>
    <p:sldLayoutId id="2147483671" r:id="rId11"/>
    <p:sldLayoutId id="2147483666" r:id="rId12"/>
    <p:sldLayoutId id="2147483661" r:id="rId13"/>
    <p:sldLayoutId id="2147483654" r:id="rId14"/>
    <p:sldLayoutId id="2147483669" r:id="rId15"/>
    <p:sldLayoutId id="2147483670" r:id="rId16"/>
    <p:sldLayoutId id="2147483655" r:id="rId17"/>
    <p:sldLayoutId id="2147483658" r:id="rId18"/>
    <p:sldLayoutId id="2147483656" r:id="rId19"/>
    <p:sldLayoutId id="2147483659" r:id="rId20"/>
    <p:sldLayoutId id="2147483660" r:id="rId21"/>
    <p:sldLayoutId id="2147483677" r:id="rId22"/>
  </p:sldLayoutIdLst>
  <p:hf hdr="0"/>
  <p:txStyles>
    <p:titleStyle>
      <a:lvl1pPr algn="l" defTabSz="914377" rtl="0" eaLnBrk="1" latinLnBrk="0" hangingPunct="1">
        <a:spcBef>
          <a:spcPct val="0"/>
        </a:spcBef>
        <a:buNone/>
        <a:defRPr sz="3200" b="1" kern="1200" cap="none" spc="0" baseline="0">
          <a:solidFill>
            <a:srgbClr val="00E13C"/>
          </a:solidFill>
          <a:latin typeface="+mj-lt"/>
          <a:ea typeface="+mj-ea"/>
          <a:cs typeface="+mj-cs"/>
        </a:defRPr>
      </a:lvl1pPr>
    </p:titleStyle>
    <p:bodyStyle>
      <a:lvl1pPr marL="269868" indent="-269868" algn="l" defTabSz="914377" rtl="0" eaLnBrk="1" latinLnBrk="0" hangingPunct="1">
        <a:lnSpc>
          <a:spcPct val="120000"/>
        </a:lnSpc>
        <a:spcBef>
          <a:spcPts val="0"/>
        </a:spcBef>
        <a:buClr>
          <a:srgbClr val="00E13C"/>
        </a:buClr>
        <a:buFont typeface="Arial" panose="020B0604020202020204" pitchFamily="34" charset="0"/>
        <a:buChar char="•"/>
        <a:defRPr sz="2000" kern="1200">
          <a:solidFill>
            <a:srgbClr val="6A6E73"/>
          </a:solidFill>
          <a:latin typeface="+mn-lt"/>
          <a:ea typeface="+mn-ea"/>
          <a:cs typeface="+mn-cs"/>
        </a:defRPr>
      </a:lvl1pPr>
      <a:lvl2pPr marL="541325" indent="-271456" algn="l" defTabSz="914377" rtl="0" eaLnBrk="1" latinLnBrk="0" hangingPunct="1">
        <a:lnSpc>
          <a:spcPct val="120000"/>
        </a:lnSpc>
        <a:spcBef>
          <a:spcPts val="0"/>
        </a:spcBef>
        <a:buClr>
          <a:srgbClr val="00E13C"/>
        </a:buClr>
        <a:buFont typeface="Arial" panose="020B0604020202020204" pitchFamily="34" charset="0"/>
        <a:buChar char="•"/>
        <a:defRPr sz="2000" kern="1200">
          <a:solidFill>
            <a:srgbClr val="6A6E73"/>
          </a:solidFill>
          <a:latin typeface="+mn-lt"/>
          <a:ea typeface="+mn-ea"/>
          <a:cs typeface="+mn-cs"/>
        </a:defRPr>
      </a:lvl2pPr>
      <a:lvl3pPr marL="811193" indent="-269868" algn="l" defTabSz="914377" rtl="0" eaLnBrk="1" latinLnBrk="0" hangingPunct="1">
        <a:lnSpc>
          <a:spcPct val="120000"/>
        </a:lnSpc>
        <a:spcBef>
          <a:spcPts val="0"/>
        </a:spcBef>
        <a:buClr>
          <a:srgbClr val="00E13C"/>
        </a:buClr>
        <a:buFont typeface="Arial" panose="020B0604020202020204" pitchFamily="34" charset="0"/>
        <a:buChar char="•"/>
        <a:defRPr sz="2000" kern="1200">
          <a:solidFill>
            <a:srgbClr val="6A6E73"/>
          </a:solidFill>
          <a:latin typeface="+mn-lt"/>
          <a:ea typeface="+mn-ea"/>
          <a:cs typeface="+mn-cs"/>
        </a:defRPr>
      </a:lvl3pPr>
      <a:lvl4pPr marL="1081061" indent="-269868" algn="l" defTabSz="914377" rtl="0" eaLnBrk="1" latinLnBrk="0" hangingPunct="1">
        <a:lnSpc>
          <a:spcPct val="120000"/>
        </a:lnSpc>
        <a:spcBef>
          <a:spcPts val="0"/>
        </a:spcBef>
        <a:buClr>
          <a:srgbClr val="00E13C"/>
        </a:buClr>
        <a:buFont typeface="Arial" panose="020B0604020202020204" pitchFamily="34" charset="0"/>
        <a:buChar char="•"/>
        <a:defRPr sz="2000" kern="1200">
          <a:solidFill>
            <a:srgbClr val="6A6E73"/>
          </a:solidFill>
          <a:latin typeface="+mn-lt"/>
          <a:ea typeface="+mn-ea"/>
          <a:cs typeface="+mn-cs"/>
        </a:defRPr>
      </a:lvl4pPr>
      <a:lvl5pPr marL="1339817" indent="-258756" algn="l" defTabSz="914377" rtl="0" eaLnBrk="1" latinLnBrk="0" hangingPunct="1">
        <a:lnSpc>
          <a:spcPct val="120000"/>
        </a:lnSpc>
        <a:spcBef>
          <a:spcPts val="0"/>
        </a:spcBef>
        <a:buClr>
          <a:srgbClr val="00E13C"/>
        </a:buClr>
        <a:buFont typeface="Arial" panose="020B0604020202020204" pitchFamily="34" charset="0"/>
        <a:buChar char="•"/>
        <a:defRPr sz="2000" kern="1200">
          <a:solidFill>
            <a:srgbClr val="6A6E73"/>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764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6147" y="332656"/>
            <a:ext cx="8229600" cy="626501"/>
          </a:xfrm>
        </p:spPr>
        <p:txBody>
          <a:bodyPr/>
          <a:lstStyle/>
          <a:p>
            <a:r>
              <a:rPr lang="fi-FI" dirty="0" smtClean="0"/>
              <a:t>Miksi TMTEA juuri nyt?</a:t>
            </a:r>
            <a:endParaRPr lang="fi-FI" dirty="0"/>
          </a:p>
        </p:txBody>
      </p:sp>
      <p:sp>
        <p:nvSpPr>
          <p:cNvPr id="3" name="Sisällön paikkamerkki 2"/>
          <p:cNvSpPr>
            <a:spLocks noGrp="1"/>
          </p:cNvSpPr>
          <p:nvPr>
            <p:ph idx="1"/>
          </p:nvPr>
        </p:nvSpPr>
        <p:spPr>
          <a:xfrm>
            <a:off x="611560" y="1340768"/>
            <a:ext cx="7920880" cy="4752528"/>
          </a:xfrm>
        </p:spPr>
        <p:txBody>
          <a:bodyPr>
            <a:noAutofit/>
          </a:bodyPr>
          <a:lstStyle/>
          <a:p>
            <a:pPr marL="342891" indent="-342891">
              <a:lnSpc>
                <a:spcPct val="110000"/>
              </a:lnSpc>
              <a:buFont typeface="Arial" panose="020B0604020202020204" pitchFamily="34" charset="0"/>
              <a:buChar char="•"/>
            </a:pPr>
            <a:r>
              <a:rPr lang="fi-FI" sz="2400" dirty="0" smtClean="0"/>
              <a:t>Varsinkin tietotyö on yhä kuormittavampaa</a:t>
            </a:r>
            <a:endParaRPr lang="fi-FI" sz="2400" dirty="0"/>
          </a:p>
          <a:p>
            <a:pPr marL="342891" indent="-342891">
              <a:lnSpc>
                <a:spcPct val="110000"/>
              </a:lnSpc>
              <a:buFont typeface="Arial" panose="020B0604020202020204" pitchFamily="34" charset="0"/>
              <a:buChar char="•"/>
            </a:pPr>
            <a:r>
              <a:rPr lang="fi-FI" sz="2400" dirty="0" smtClean="0"/>
              <a:t>Itseohjautuvuus ja päätöksenteko monissa töissä </a:t>
            </a:r>
            <a:endParaRPr lang="fi-FI" sz="2400" dirty="0"/>
          </a:p>
          <a:p>
            <a:pPr marL="342891" indent="-342891">
              <a:lnSpc>
                <a:spcPct val="110000"/>
              </a:lnSpc>
              <a:buFont typeface="Arial" panose="020B0604020202020204" pitchFamily="34" charset="0"/>
              <a:buChar char="•"/>
            </a:pPr>
            <a:r>
              <a:rPr lang="fi-FI" sz="2400" dirty="0"/>
              <a:t>Ajattelukyky, motivaatio ja tunne-elämän tasapaino vaikuttavat </a:t>
            </a:r>
            <a:r>
              <a:rPr lang="fi-FI" sz="2400" dirty="0" smtClean="0"/>
              <a:t>tuottavuuteen</a:t>
            </a:r>
          </a:p>
          <a:p>
            <a:pPr marL="342891" indent="-342891">
              <a:lnSpc>
                <a:spcPct val="110000"/>
              </a:lnSpc>
              <a:buFont typeface="Arial" panose="020B0604020202020204" pitchFamily="34" charset="0"/>
              <a:buChar char="•"/>
            </a:pPr>
            <a:r>
              <a:rPr lang="fi-FI" sz="2400" dirty="0" smtClean="0"/>
              <a:t>Vaihtuvat tiimit</a:t>
            </a:r>
          </a:p>
          <a:p>
            <a:pPr marL="342891" indent="-342891">
              <a:lnSpc>
                <a:spcPct val="110000"/>
              </a:lnSpc>
              <a:buFont typeface="Arial" panose="020B0604020202020204" pitchFamily="34" charset="0"/>
              <a:buChar char="•"/>
            </a:pPr>
            <a:r>
              <a:rPr lang="fi-FI" sz="2400" dirty="0" smtClean="0"/>
              <a:t>Työsuhteiden epävarmuus ja pätkätyöt</a:t>
            </a:r>
          </a:p>
          <a:p>
            <a:pPr marL="342891" indent="-342891">
              <a:lnSpc>
                <a:spcPct val="110000"/>
              </a:lnSpc>
              <a:buFont typeface="Arial" panose="020B0604020202020204" pitchFamily="34" charset="0"/>
              <a:buChar char="•"/>
            </a:pPr>
            <a:r>
              <a:rPr lang="fi-FI" sz="2400" dirty="0" smtClean="0"/>
              <a:t>Jatkuva muutoksen tunne</a:t>
            </a:r>
            <a:endParaRPr lang="fi-FI" sz="2400" dirty="0"/>
          </a:p>
        </p:txBody>
      </p:sp>
      <p:sp>
        <p:nvSpPr>
          <p:cNvPr id="4" name="Päivämäärän paikkamerkki 3"/>
          <p:cNvSpPr>
            <a:spLocks noGrp="1"/>
          </p:cNvSpPr>
          <p:nvPr>
            <p:ph type="dt" sz="half" idx="10"/>
          </p:nvPr>
        </p:nvSpPr>
        <p:spPr/>
        <p:txBody>
          <a:bodyPr/>
          <a:lstStyle/>
          <a:p>
            <a:fld id="{65C636E2-698F-47E2-8421-3C7C3D6C8957}" type="datetime1">
              <a:rPr lang="fi-FI" smtClean="0"/>
              <a:t>4.5.2018</a:t>
            </a:fld>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10</a:t>
            </a:fld>
            <a:endParaRPr lang="fi-FI"/>
          </a:p>
        </p:txBody>
      </p:sp>
    </p:spTree>
    <p:extLst>
      <p:ext uri="{BB962C8B-B14F-4D97-AF65-F5344CB8AC3E}">
        <p14:creationId xmlns:p14="http://schemas.microsoft.com/office/powerpoint/2010/main" val="1415943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2010"/>
            <a:ext cx="7966067" cy="1268760"/>
          </a:xfrm>
        </p:spPr>
        <p:txBody>
          <a:bodyPr/>
          <a:lstStyle/>
          <a:p>
            <a:r>
              <a:rPr lang="en-US" dirty="0" err="1" smtClean="0"/>
              <a:t>Mielenterveyden</a:t>
            </a:r>
            <a:r>
              <a:rPr lang="en-US" dirty="0" smtClean="0"/>
              <a:t> </a:t>
            </a:r>
            <a:r>
              <a:rPr lang="en-US" dirty="0" err="1" smtClean="0"/>
              <a:t>ensiapu</a:t>
            </a:r>
            <a:r>
              <a:rPr lang="en-US" dirty="0" smtClean="0"/>
              <a:t> -</a:t>
            </a:r>
            <a:r>
              <a:rPr lang="en-US" dirty="0" err="1" smtClean="0"/>
              <a:t>kokonaisuus</a:t>
            </a:r>
            <a:endParaRPr lang="en-US" dirty="0"/>
          </a:p>
        </p:txBody>
      </p:sp>
      <p:sp>
        <p:nvSpPr>
          <p:cNvPr id="3" name="Content Placeholder 2"/>
          <p:cNvSpPr>
            <a:spLocks noGrp="1"/>
          </p:cNvSpPr>
          <p:nvPr>
            <p:ph idx="1"/>
          </p:nvPr>
        </p:nvSpPr>
        <p:spPr>
          <a:xfrm>
            <a:off x="278341" y="1340768"/>
            <a:ext cx="8532948" cy="4046592"/>
          </a:xfrm>
        </p:spPr>
        <p:txBody>
          <a:bodyPr vert="horz" lIns="91440" tIns="45720" rIns="91440" bIns="45720" rtlCol="0" anchor="t">
            <a:normAutofit/>
          </a:bodyPr>
          <a:lstStyle/>
          <a:p>
            <a:pPr marL="698491" lvl="3" indent="-342900">
              <a:spcAft>
                <a:spcPts val="0"/>
              </a:spcAft>
              <a:buFont typeface="Arial"/>
              <a:buChar char="•"/>
            </a:pPr>
            <a:r>
              <a:rPr lang="fi-FI" sz="2200" dirty="0" smtClean="0">
                <a:solidFill>
                  <a:schemeClr val="tx1">
                    <a:lumMod val="50000"/>
                    <a:lumOff val="50000"/>
                  </a:schemeClr>
                </a:solidFill>
              </a:rPr>
              <a:t>Suomen </a:t>
            </a:r>
            <a:r>
              <a:rPr lang="fi-FI" sz="2200" dirty="0">
                <a:solidFill>
                  <a:schemeClr val="tx1">
                    <a:lumMod val="50000"/>
                    <a:lumOff val="50000"/>
                  </a:schemeClr>
                </a:solidFill>
              </a:rPr>
              <a:t>Mielenterveysseurassa </a:t>
            </a:r>
            <a:r>
              <a:rPr lang="fi-FI" sz="2200" dirty="0" smtClean="0">
                <a:solidFill>
                  <a:schemeClr val="tx1">
                    <a:lumMod val="50000"/>
                    <a:lumOff val="50000"/>
                  </a:schemeClr>
                </a:solidFill>
              </a:rPr>
              <a:t>2006 kehitetty Mielenterveys elämäntaitona - MTEA®1-koulutus </a:t>
            </a:r>
            <a:r>
              <a:rPr lang="fi-FI" sz="2200" dirty="0">
                <a:solidFill>
                  <a:schemeClr val="tx1">
                    <a:lumMod val="50000"/>
                    <a:lumOff val="50000"/>
                  </a:schemeClr>
                </a:solidFill>
              </a:rPr>
              <a:t>(14 </a:t>
            </a:r>
            <a:r>
              <a:rPr lang="fi-FI" sz="2200" dirty="0" smtClean="0">
                <a:solidFill>
                  <a:schemeClr val="tx1">
                    <a:lumMod val="50000"/>
                    <a:lumOff val="50000"/>
                  </a:schemeClr>
                </a:solidFill>
              </a:rPr>
              <a:t>h)</a:t>
            </a:r>
          </a:p>
          <a:p>
            <a:pPr marL="698491" lvl="3" indent="-342900">
              <a:spcAft>
                <a:spcPts val="0"/>
              </a:spcAft>
              <a:buFont typeface="Arial"/>
              <a:buChar char="•"/>
            </a:pPr>
            <a:r>
              <a:rPr lang="fi-FI" sz="2200" dirty="0" smtClean="0">
                <a:solidFill>
                  <a:schemeClr val="tx1">
                    <a:lumMod val="50000"/>
                    <a:lumOff val="50000"/>
                  </a:schemeClr>
                </a:solidFill>
              </a:rPr>
              <a:t>Australiassa </a:t>
            </a:r>
            <a:r>
              <a:rPr lang="fi-FI" sz="2200" dirty="0">
                <a:solidFill>
                  <a:schemeClr val="tx1">
                    <a:lumMod val="50000"/>
                    <a:lumOff val="50000"/>
                  </a:schemeClr>
                </a:solidFill>
              </a:rPr>
              <a:t>vuonna 2000 </a:t>
            </a:r>
            <a:r>
              <a:rPr lang="fi-FI" sz="2200" dirty="0" smtClean="0">
                <a:solidFill>
                  <a:schemeClr val="tx1">
                    <a:lumMod val="50000"/>
                    <a:lumOff val="50000"/>
                  </a:schemeClr>
                </a:solidFill>
              </a:rPr>
              <a:t>kehitetty </a:t>
            </a:r>
            <a:r>
              <a:rPr lang="fi-FI" sz="2200" dirty="0">
                <a:solidFill>
                  <a:schemeClr val="tx1">
                    <a:lumMod val="50000"/>
                    <a:lumOff val="50000"/>
                  </a:schemeClr>
                </a:solidFill>
              </a:rPr>
              <a:t>Haavoittuva mieli – tunnista ja </a:t>
            </a:r>
            <a:r>
              <a:rPr lang="fi-FI" sz="2200" dirty="0" smtClean="0">
                <a:solidFill>
                  <a:schemeClr val="tx1">
                    <a:lumMod val="50000"/>
                    <a:lumOff val="50000"/>
                  </a:schemeClr>
                </a:solidFill>
              </a:rPr>
              <a:t>tue - MTEA®2 koulutus </a:t>
            </a:r>
            <a:r>
              <a:rPr lang="fi-FI" sz="2200" dirty="0">
                <a:solidFill>
                  <a:schemeClr val="tx1">
                    <a:lumMod val="50000"/>
                    <a:lumOff val="50000"/>
                  </a:schemeClr>
                </a:solidFill>
              </a:rPr>
              <a:t>(14 h</a:t>
            </a:r>
            <a:r>
              <a:rPr lang="fi-FI" sz="2200" dirty="0" smtClean="0">
                <a:solidFill>
                  <a:schemeClr val="tx1">
                    <a:lumMod val="50000"/>
                    <a:lumOff val="50000"/>
                  </a:schemeClr>
                </a:solidFill>
              </a:rPr>
              <a:t>) (lisenssillä Suomessa)</a:t>
            </a:r>
          </a:p>
          <a:p>
            <a:pPr marL="698491" lvl="3" indent="-342900">
              <a:spcAft>
                <a:spcPts val="0"/>
              </a:spcAft>
              <a:buFont typeface="Arial"/>
              <a:buChar char="•"/>
            </a:pPr>
            <a:r>
              <a:rPr lang="fi-FI" sz="2200" dirty="0" smtClean="0">
                <a:solidFill>
                  <a:schemeClr val="tx1">
                    <a:lumMod val="50000"/>
                    <a:lumOff val="50000"/>
                  </a:schemeClr>
                </a:solidFill>
              </a:rPr>
              <a:t>Nuoren mielen ensiapu -koulutus nuorten kanssa toimiville</a:t>
            </a:r>
          </a:p>
          <a:p>
            <a:pPr marL="698491" lvl="3" indent="-342900">
              <a:spcAft>
                <a:spcPts val="0"/>
              </a:spcAft>
              <a:buFont typeface="Arial"/>
              <a:buChar char="•"/>
            </a:pPr>
            <a:r>
              <a:rPr lang="fi-FI" sz="2200" dirty="0">
                <a:solidFill>
                  <a:schemeClr val="tx1">
                    <a:lumMod val="50000"/>
                    <a:lumOff val="50000"/>
                  </a:schemeClr>
                </a:solidFill>
              </a:rPr>
              <a:t>Yrittäjien </a:t>
            </a:r>
            <a:r>
              <a:rPr lang="fi-FI" sz="2200" dirty="0" smtClean="0">
                <a:solidFill>
                  <a:schemeClr val="tx1">
                    <a:lumMod val="50000"/>
                    <a:lumOff val="50000"/>
                  </a:schemeClr>
                </a:solidFill>
              </a:rPr>
              <a:t>hyvinvointikoulutus</a:t>
            </a:r>
          </a:p>
          <a:p>
            <a:pPr marL="698491" lvl="3" indent="-342900">
              <a:buFont typeface="Arial"/>
              <a:buChar char="•"/>
            </a:pPr>
            <a:r>
              <a:rPr lang="fi-FI" sz="2200" dirty="0">
                <a:solidFill>
                  <a:schemeClr val="tx1">
                    <a:lumMod val="50000"/>
                    <a:lumOff val="50000"/>
                  </a:schemeClr>
                </a:solidFill>
              </a:rPr>
              <a:t>KOTU, kohtaa ja </a:t>
            </a:r>
            <a:r>
              <a:rPr lang="fi-FI" sz="2200" dirty="0" smtClean="0">
                <a:solidFill>
                  <a:schemeClr val="tx1">
                    <a:lumMod val="50000"/>
                    <a:lumOff val="50000"/>
                  </a:schemeClr>
                </a:solidFill>
              </a:rPr>
              <a:t>tue -maahanmuuttajan </a:t>
            </a:r>
            <a:r>
              <a:rPr lang="fi-FI" sz="2200" dirty="0">
                <a:solidFill>
                  <a:schemeClr val="tx1">
                    <a:lumMod val="50000"/>
                    <a:lumOff val="50000"/>
                  </a:schemeClr>
                </a:solidFill>
              </a:rPr>
              <a:t>mielenterveyden </a:t>
            </a:r>
            <a:r>
              <a:rPr lang="fi-FI" sz="2200" dirty="0" smtClean="0">
                <a:solidFill>
                  <a:schemeClr val="tx1">
                    <a:lumMod val="50000"/>
                    <a:lumOff val="50000"/>
                  </a:schemeClr>
                </a:solidFill>
              </a:rPr>
              <a:t>ensiapu</a:t>
            </a:r>
          </a:p>
          <a:p>
            <a:pPr marL="698491" lvl="3" indent="-342900">
              <a:buFont typeface="Arial"/>
              <a:buChar char="•"/>
            </a:pPr>
            <a:r>
              <a:rPr lang="fi-FI" sz="2200" dirty="0" smtClean="0">
                <a:solidFill>
                  <a:schemeClr val="tx1">
                    <a:lumMod val="50000"/>
                    <a:lumOff val="50000"/>
                  </a:schemeClr>
                </a:solidFill>
              </a:rPr>
              <a:t>Työelämän Mielenterveyden ensiapu TMTEA</a:t>
            </a:r>
          </a:p>
        </p:txBody>
      </p:sp>
      <p:sp>
        <p:nvSpPr>
          <p:cNvPr id="4" name="Date Placeholder 3"/>
          <p:cNvSpPr>
            <a:spLocks noGrp="1"/>
          </p:cNvSpPr>
          <p:nvPr>
            <p:ph type="dt" sz="half" idx="10"/>
          </p:nvPr>
        </p:nvSpPr>
        <p:spPr/>
        <p:txBody>
          <a:bodyPr/>
          <a:lstStyle/>
          <a:p>
            <a:fld id="{A96AD84F-7737-4704-8150-A570285BDB16}" type="datetime1">
              <a:rPr lang="fi-FI" smtClean="0"/>
              <a:t>4.5.2018</a:t>
            </a:fld>
            <a:endParaRPr lang="fi-FI"/>
          </a:p>
        </p:txBody>
      </p:sp>
      <p:sp>
        <p:nvSpPr>
          <p:cNvPr id="5" name="Footer Placeholder 4"/>
          <p:cNvSpPr>
            <a:spLocks noGrp="1"/>
          </p:cNvSpPr>
          <p:nvPr>
            <p:ph type="ftr" sz="quarter" idx="11"/>
          </p:nvPr>
        </p:nvSpPr>
        <p:spPr/>
        <p:txBody>
          <a:bodyPr/>
          <a:lstStyle/>
          <a:p>
            <a:r>
              <a:rPr lang="fi-FI" dirty="0"/>
              <a:t>mielenterveysseura.fi</a:t>
            </a:r>
          </a:p>
        </p:txBody>
      </p:sp>
      <p:sp>
        <p:nvSpPr>
          <p:cNvPr id="6" name="Slide Number Placeholder 5"/>
          <p:cNvSpPr>
            <a:spLocks noGrp="1"/>
          </p:cNvSpPr>
          <p:nvPr>
            <p:ph type="sldNum" sz="quarter" idx="12"/>
          </p:nvPr>
        </p:nvSpPr>
        <p:spPr/>
        <p:txBody>
          <a:bodyPr/>
          <a:lstStyle/>
          <a:p>
            <a:fld id="{29F13F21-89A0-4E12-8E58-753F65C13159}" type="slidenum">
              <a:rPr lang="fi-FI" smtClean="0"/>
              <a:t>11</a:t>
            </a:fld>
            <a:endParaRPr lang="fi-FI"/>
          </a:p>
        </p:txBody>
      </p:sp>
      <p:pic>
        <p:nvPicPr>
          <p:cNvPr id="7" name="Kuva 6"/>
          <p:cNvPicPr>
            <a:picLocks noChangeAspect="1"/>
          </p:cNvPicPr>
          <p:nvPr/>
        </p:nvPicPr>
        <p:blipFill>
          <a:blip r:embed="rId3"/>
          <a:stretch>
            <a:fillRect/>
          </a:stretch>
        </p:blipFill>
        <p:spPr>
          <a:xfrm>
            <a:off x="2446786" y="4842537"/>
            <a:ext cx="4100425" cy="2015463"/>
          </a:xfrm>
          <a:prstGeom prst="rect">
            <a:avLst/>
          </a:prstGeom>
        </p:spPr>
      </p:pic>
    </p:spTree>
    <p:extLst>
      <p:ext uri="{BB962C8B-B14F-4D97-AF65-F5344CB8AC3E}">
        <p14:creationId xmlns:p14="http://schemas.microsoft.com/office/powerpoint/2010/main" val="3387763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384633"/>
            <a:ext cx="8229600" cy="596095"/>
          </a:xfrm>
        </p:spPr>
        <p:txBody>
          <a:bodyPr/>
          <a:lstStyle/>
          <a:p>
            <a:r>
              <a:rPr lang="fi-FI" dirty="0" smtClean="0"/>
              <a:t>TMTEA-koulutuksesta</a:t>
            </a:r>
            <a:endParaRPr lang="fi-FI" dirty="0"/>
          </a:p>
        </p:txBody>
      </p:sp>
      <p:sp>
        <p:nvSpPr>
          <p:cNvPr id="3" name="Sisällön paikkamerkki 2"/>
          <p:cNvSpPr>
            <a:spLocks noGrp="1"/>
          </p:cNvSpPr>
          <p:nvPr>
            <p:ph idx="1"/>
          </p:nvPr>
        </p:nvSpPr>
        <p:spPr>
          <a:xfrm>
            <a:off x="539552" y="1196752"/>
            <a:ext cx="8147248" cy="4930668"/>
          </a:xfrm>
        </p:spPr>
        <p:txBody>
          <a:bodyPr>
            <a:noAutofit/>
          </a:bodyPr>
          <a:lstStyle/>
          <a:p>
            <a:pPr marL="342900" indent="-342900">
              <a:buFont typeface="Arial" panose="020B0604020202020204" pitchFamily="34" charset="0"/>
              <a:buChar char="•"/>
            </a:pPr>
            <a:r>
              <a:rPr lang="fi-FI" sz="2400" dirty="0"/>
              <a:t>Työsuojelurahasto rahoittama hanke vuodelle </a:t>
            </a:r>
            <a:r>
              <a:rPr lang="fi-FI" sz="2400" dirty="0" smtClean="0"/>
              <a:t>2017</a:t>
            </a:r>
          </a:p>
          <a:p>
            <a:pPr marL="342900" indent="-342900">
              <a:buFont typeface="Arial" panose="020B0604020202020204" pitchFamily="34" charset="0"/>
              <a:buChar char="•"/>
            </a:pPr>
            <a:r>
              <a:rPr lang="fi-FI" sz="2400" dirty="0"/>
              <a:t>Tukena yhteistyöryhmä</a:t>
            </a:r>
          </a:p>
          <a:p>
            <a:pPr marL="342900" indent="-342900">
              <a:buFont typeface="Arial" panose="020B0604020202020204" pitchFamily="34" charset="0"/>
              <a:buChar char="•"/>
            </a:pPr>
            <a:r>
              <a:rPr lang="fi-FI" sz="2400" dirty="0"/>
              <a:t>Hyödynnetty yhteiskehittelyn menetelmiä</a:t>
            </a:r>
          </a:p>
          <a:p>
            <a:pPr marL="342900" indent="-342900">
              <a:buFont typeface="Arial" panose="020B0604020202020204" pitchFamily="34" charset="0"/>
              <a:buChar char="•"/>
            </a:pPr>
            <a:r>
              <a:rPr lang="fi-FI" sz="2400" dirty="0"/>
              <a:t>Pilotteihin osallistunut yhteensä 100 henkilöä</a:t>
            </a:r>
          </a:p>
          <a:p>
            <a:pPr marL="342900" indent="-342900">
              <a:buFont typeface="Arial" panose="020B0604020202020204" pitchFamily="34" charset="0"/>
              <a:buChar char="•"/>
            </a:pPr>
            <a:r>
              <a:rPr lang="fi-FI" sz="2400" dirty="0"/>
              <a:t>Ensimmäiset ohjaajat koulutettu marraskuussa </a:t>
            </a:r>
            <a:r>
              <a:rPr lang="fi-FI" sz="2400" dirty="0" smtClean="0"/>
              <a:t>2017</a:t>
            </a:r>
          </a:p>
          <a:p>
            <a:pPr marL="342900" indent="-342900">
              <a:buFont typeface="Arial" panose="020B0604020202020204" pitchFamily="34" charset="0"/>
              <a:buChar char="•"/>
            </a:pPr>
            <a:r>
              <a:rPr lang="fi-FI" sz="2400" dirty="0" smtClean="0"/>
              <a:t>Sisältö 60 % mielenterveyttä edistävää sisältöä ja 40 % tietoa mielenterveyden häiriöistä</a:t>
            </a:r>
          </a:p>
          <a:p>
            <a:pPr marL="342900" indent="-342900">
              <a:buFont typeface="Arial" panose="020B0604020202020204" pitchFamily="34" charset="0"/>
              <a:buChar char="•"/>
            </a:pPr>
            <a:r>
              <a:rPr lang="fi-FI" sz="2400" dirty="0" smtClean="0"/>
              <a:t>Tavoitteena </a:t>
            </a:r>
            <a:r>
              <a:rPr lang="fi-FI" sz="2400" dirty="0"/>
              <a:t>herättää työhyvinvointiin ja mielenterveyteen liittyviä kysymyksiä, omaa kokeilua ja ongelmanratkaisua</a:t>
            </a:r>
          </a:p>
          <a:p>
            <a:pPr marL="342900" indent="-342900">
              <a:buFont typeface="Arial" panose="020B0604020202020204" pitchFamily="34" charset="0"/>
              <a:buChar char="•"/>
            </a:pPr>
            <a:r>
              <a:rPr lang="fi-FI" sz="2400" dirty="0"/>
              <a:t>Vuorovaikutuksellisia menetelmiä ja ryhmäkeskusteluja työyhteisön </a:t>
            </a:r>
            <a:r>
              <a:rPr lang="fi-FI" sz="2400" dirty="0" smtClean="0"/>
              <a:t>pohdittavaksi</a:t>
            </a:r>
            <a:endParaRPr lang="fi-FI" sz="2400" dirty="0"/>
          </a:p>
        </p:txBody>
      </p:sp>
      <p:sp>
        <p:nvSpPr>
          <p:cNvPr id="4" name="Päivämäärän paikkamerkki 3"/>
          <p:cNvSpPr>
            <a:spLocks noGrp="1"/>
          </p:cNvSpPr>
          <p:nvPr>
            <p:ph type="dt" sz="half" idx="10"/>
          </p:nvPr>
        </p:nvSpPr>
        <p:spPr/>
        <p:txBody>
          <a:bodyPr/>
          <a:lstStyle/>
          <a:p>
            <a:fld id="{65C636E2-698F-47E2-8421-3C7C3D6C8957}" type="datetime1">
              <a:rPr lang="fi-FI" smtClean="0"/>
              <a:t>4.5.2018</a:t>
            </a:fld>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12</a:t>
            </a:fld>
            <a:endParaRPr lang="fi-FI"/>
          </a:p>
        </p:txBody>
      </p:sp>
    </p:spTree>
    <p:extLst>
      <p:ext uri="{BB962C8B-B14F-4D97-AF65-F5344CB8AC3E}">
        <p14:creationId xmlns:p14="http://schemas.microsoft.com/office/powerpoint/2010/main" val="2317188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AAEABA4F-0317-4902-87DE-AFAE3BEC8FDE}"/>
              </a:ext>
            </a:extLst>
          </p:cNvPr>
          <p:cNvSpPr>
            <a:spLocks noGrp="1"/>
          </p:cNvSpPr>
          <p:nvPr>
            <p:ph type="title"/>
          </p:nvPr>
        </p:nvSpPr>
        <p:spPr/>
        <p:txBody>
          <a:bodyPr/>
          <a:lstStyle/>
          <a:p>
            <a:r>
              <a:rPr lang="fi-FI" dirty="0" smtClean="0"/>
              <a:t>Työelämän mielenterveyden ensiapu</a:t>
            </a:r>
            <a:endParaRPr lang="fi-FI" dirty="0"/>
          </a:p>
        </p:txBody>
      </p:sp>
      <p:sp>
        <p:nvSpPr>
          <p:cNvPr id="8" name="Sisällön paikkamerkki 7">
            <a:extLst>
              <a:ext uri="{FF2B5EF4-FFF2-40B4-BE49-F238E27FC236}">
                <a16:creationId xmlns:a16="http://schemas.microsoft.com/office/drawing/2014/main" id="{7190DCD3-D7A3-4E56-8728-85B8CF7D52E5}"/>
              </a:ext>
            </a:extLst>
          </p:cNvPr>
          <p:cNvSpPr>
            <a:spLocks noGrp="1"/>
          </p:cNvSpPr>
          <p:nvPr>
            <p:ph idx="1"/>
          </p:nvPr>
        </p:nvSpPr>
        <p:spPr/>
        <p:txBody>
          <a:bodyPr/>
          <a:lstStyle/>
          <a:p>
            <a:pPr>
              <a:spcAft>
                <a:spcPts val="300"/>
              </a:spcAft>
            </a:pPr>
            <a:r>
              <a:rPr lang="fi-FI" dirty="0" smtClean="0"/>
              <a:t>Mielenterveys on voimavara, jota voidaan ylläpitää ja kehittää</a:t>
            </a:r>
            <a:endParaRPr lang="fi-FI" dirty="0"/>
          </a:p>
          <a:p>
            <a:pPr>
              <a:spcAft>
                <a:spcPts val="300"/>
              </a:spcAft>
            </a:pPr>
            <a:r>
              <a:rPr lang="fi-FI" dirty="0" smtClean="0"/>
              <a:t>Koulutuksen keskeinen tavoite työyhteisön mielenterveyden ja mielenterveystaitojen vahvistaminen</a:t>
            </a:r>
          </a:p>
          <a:p>
            <a:pPr>
              <a:spcAft>
                <a:spcPts val="300"/>
              </a:spcAft>
            </a:pPr>
            <a:endParaRPr lang="fi-FI" dirty="0"/>
          </a:p>
          <a:p>
            <a:pPr lvl="1">
              <a:lnSpc>
                <a:spcPct val="100000"/>
              </a:lnSpc>
            </a:pPr>
            <a:r>
              <a:rPr lang="fi-FI" dirty="0" smtClean="0"/>
              <a:t>Omien ja toisten tunteiden tunnistaminen</a:t>
            </a:r>
          </a:p>
          <a:p>
            <a:pPr lvl="1">
              <a:lnSpc>
                <a:spcPct val="100000"/>
              </a:lnSpc>
            </a:pPr>
            <a:r>
              <a:rPr lang="fi-FI" dirty="0" smtClean="0"/>
              <a:t>Mielenterveyttä ja hyvinvointia lisäävien keinojen tietoinen käyttäminen</a:t>
            </a:r>
          </a:p>
          <a:p>
            <a:pPr lvl="1">
              <a:lnSpc>
                <a:spcPct val="100000"/>
              </a:lnSpc>
            </a:pPr>
            <a:r>
              <a:rPr lang="fi-FI" dirty="0" smtClean="0"/>
              <a:t>Myönteisen tunneilmapiirin lisääntyminen työyhteisössä</a:t>
            </a:r>
            <a:endParaRPr lang="fi-FI" dirty="0"/>
          </a:p>
        </p:txBody>
      </p:sp>
      <p:sp>
        <p:nvSpPr>
          <p:cNvPr id="4" name="Päivämäärän paikkamerkki 3">
            <a:extLst>
              <a:ext uri="{FF2B5EF4-FFF2-40B4-BE49-F238E27FC236}">
                <a16:creationId xmlns:a16="http://schemas.microsoft.com/office/drawing/2014/main" id="{A1B6CB95-0531-4531-B433-3C48633AC4AB}"/>
              </a:ext>
            </a:extLst>
          </p:cNvPr>
          <p:cNvSpPr>
            <a:spLocks noGrp="1"/>
          </p:cNvSpPr>
          <p:nvPr>
            <p:ph type="dt" sz="half" idx="10"/>
          </p:nvPr>
        </p:nvSpPr>
        <p:spPr/>
        <p:txBody>
          <a:bodyPr/>
          <a:lstStyle/>
          <a:p>
            <a:fld id="{65C636E2-698F-47E2-8421-3C7C3D6C8957}" type="datetime1">
              <a:rPr lang="fi-FI" smtClean="0"/>
              <a:t>4.5.2018</a:t>
            </a:fld>
            <a:endParaRPr lang="fi-FI"/>
          </a:p>
        </p:txBody>
      </p:sp>
      <p:sp>
        <p:nvSpPr>
          <p:cNvPr id="5" name="Alatunnisteen paikkamerkki 4">
            <a:extLst>
              <a:ext uri="{FF2B5EF4-FFF2-40B4-BE49-F238E27FC236}">
                <a16:creationId xmlns:a16="http://schemas.microsoft.com/office/drawing/2014/main" id="{B49C81B1-28CF-4728-BF6F-078298FBB0BC}"/>
              </a:ext>
            </a:extLst>
          </p:cNvPr>
          <p:cNvSpPr>
            <a:spLocks noGrp="1"/>
          </p:cNvSpPr>
          <p:nvPr>
            <p:ph type="ftr" sz="quarter" idx="11"/>
          </p:nvPr>
        </p:nvSpPr>
        <p:spPr/>
        <p:txBody>
          <a:bodyPr/>
          <a:lstStyle/>
          <a:p>
            <a:r>
              <a:rPr lang="fi-FI"/>
              <a:t>mielenterveysseura.fi</a:t>
            </a:r>
          </a:p>
        </p:txBody>
      </p:sp>
      <p:sp>
        <p:nvSpPr>
          <p:cNvPr id="6" name="Dian numeron paikkamerkki 5">
            <a:extLst>
              <a:ext uri="{FF2B5EF4-FFF2-40B4-BE49-F238E27FC236}">
                <a16:creationId xmlns:a16="http://schemas.microsoft.com/office/drawing/2014/main" id="{400429D3-B8E6-4869-A85E-B1039FAEFECE}"/>
              </a:ext>
            </a:extLst>
          </p:cNvPr>
          <p:cNvSpPr>
            <a:spLocks noGrp="1"/>
          </p:cNvSpPr>
          <p:nvPr>
            <p:ph type="sldNum" sz="quarter" idx="12"/>
          </p:nvPr>
        </p:nvSpPr>
        <p:spPr/>
        <p:txBody>
          <a:bodyPr/>
          <a:lstStyle/>
          <a:p>
            <a:fld id="{29F13F21-89A0-4E12-8E58-753F65C13159}" type="slidenum">
              <a:rPr lang="fi-FI" smtClean="0"/>
              <a:t>13</a:t>
            </a:fld>
            <a:endParaRPr lang="fi-FI"/>
          </a:p>
        </p:txBody>
      </p:sp>
    </p:spTree>
    <p:extLst>
      <p:ext uri="{BB962C8B-B14F-4D97-AF65-F5344CB8AC3E}">
        <p14:creationId xmlns:p14="http://schemas.microsoft.com/office/powerpoint/2010/main" val="2869232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AAEABA4F-0317-4902-87DE-AFAE3BEC8FDE}"/>
              </a:ext>
            </a:extLst>
          </p:cNvPr>
          <p:cNvSpPr>
            <a:spLocks noGrp="1"/>
          </p:cNvSpPr>
          <p:nvPr>
            <p:ph type="title"/>
          </p:nvPr>
        </p:nvSpPr>
        <p:spPr/>
        <p:txBody>
          <a:bodyPr/>
          <a:lstStyle/>
          <a:p>
            <a:r>
              <a:rPr lang="fi-FI" dirty="0" smtClean="0"/>
              <a:t>Koulutuksen kuvaus</a:t>
            </a:r>
            <a:endParaRPr lang="fi-FI" dirty="0"/>
          </a:p>
        </p:txBody>
      </p:sp>
      <p:sp>
        <p:nvSpPr>
          <p:cNvPr id="8" name="Sisällön paikkamerkki 7">
            <a:extLst>
              <a:ext uri="{FF2B5EF4-FFF2-40B4-BE49-F238E27FC236}">
                <a16:creationId xmlns:a16="http://schemas.microsoft.com/office/drawing/2014/main" id="{7190DCD3-D7A3-4E56-8728-85B8CF7D52E5}"/>
              </a:ext>
            </a:extLst>
          </p:cNvPr>
          <p:cNvSpPr>
            <a:spLocks noGrp="1"/>
          </p:cNvSpPr>
          <p:nvPr>
            <p:ph idx="1"/>
          </p:nvPr>
        </p:nvSpPr>
        <p:spPr>
          <a:xfrm>
            <a:off x="683568" y="1684615"/>
            <a:ext cx="8229600" cy="4457020"/>
          </a:xfrm>
        </p:spPr>
        <p:txBody>
          <a:bodyPr/>
          <a:lstStyle/>
          <a:p>
            <a:pPr>
              <a:spcAft>
                <a:spcPts val="300"/>
              </a:spcAft>
            </a:pPr>
            <a:r>
              <a:rPr lang="fi-FI" dirty="0" smtClean="0"/>
              <a:t>Koostuu viidestä moduulista, jotka keskittyvät eri näkökulmiin</a:t>
            </a:r>
          </a:p>
          <a:p>
            <a:pPr>
              <a:spcAft>
                <a:spcPts val="300"/>
              </a:spcAft>
            </a:pPr>
            <a:r>
              <a:rPr lang="fi-FI" dirty="0" smtClean="0"/>
              <a:t>Jokaisen moduulin kesto 3,5 tuntia</a:t>
            </a:r>
          </a:p>
          <a:p>
            <a:pPr>
              <a:spcAft>
                <a:spcPts val="300"/>
              </a:spcAft>
            </a:pPr>
            <a:r>
              <a:rPr lang="fi-FI" dirty="0" smtClean="0"/>
              <a:t>14 tunnin kokonaisuudesta saa todistuksen</a:t>
            </a:r>
          </a:p>
          <a:p>
            <a:pPr>
              <a:spcAft>
                <a:spcPts val="300"/>
              </a:spcAft>
            </a:pPr>
            <a:r>
              <a:rPr lang="fi-FI" dirty="0" smtClean="0"/>
              <a:t>Koulutus tapahtuu lähiopetuksena, tueksi opas</a:t>
            </a:r>
          </a:p>
          <a:p>
            <a:pPr>
              <a:spcAft>
                <a:spcPts val="300"/>
              </a:spcAft>
            </a:pPr>
            <a:r>
              <a:rPr lang="fi-FI" dirty="0" smtClean="0"/>
              <a:t>14 tunnin kokonaisuus (neljä moduulia) maksaa 3000€</a:t>
            </a:r>
          </a:p>
          <a:p>
            <a:pPr>
              <a:spcAft>
                <a:spcPts val="300"/>
              </a:spcAft>
            </a:pPr>
            <a:r>
              <a:rPr lang="fi-FI" dirty="0" smtClean="0"/>
              <a:t>Yksittäisen 3,5 tunnin moduulin hinta 1000€</a:t>
            </a:r>
          </a:p>
          <a:p>
            <a:pPr>
              <a:spcAft>
                <a:spcPts val="300"/>
              </a:spcAft>
            </a:pPr>
            <a:r>
              <a:rPr lang="fi-FI" dirty="0" smtClean="0"/>
              <a:t>Sopiva ryhmäkoko 15–30 henkeä</a:t>
            </a:r>
            <a:endParaRPr lang="fi-FI" dirty="0"/>
          </a:p>
        </p:txBody>
      </p:sp>
      <p:sp>
        <p:nvSpPr>
          <p:cNvPr id="4" name="Päivämäärän paikkamerkki 3">
            <a:extLst>
              <a:ext uri="{FF2B5EF4-FFF2-40B4-BE49-F238E27FC236}">
                <a16:creationId xmlns:a16="http://schemas.microsoft.com/office/drawing/2014/main" id="{A1B6CB95-0531-4531-B433-3C48633AC4AB}"/>
              </a:ext>
            </a:extLst>
          </p:cNvPr>
          <p:cNvSpPr>
            <a:spLocks noGrp="1"/>
          </p:cNvSpPr>
          <p:nvPr>
            <p:ph type="dt" sz="half" idx="10"/>
          </p:nvPr>
        </p:nvSpPr>
        <p:spPr/>
        <p:txBody>
          <a:bodyPr/>
          <a:lstStyle/>
          <a:p>
            <a:fld id="{65C636E2-698F-47E2-8421-3C7C3D6C8957}" type="datetime1">
              <a:rPr lang="fi-FI" smtClean="0"/>
              <a:t>4.5.2018</a:t>
            </a:fld>
            <a:endParaRPr lang="fi-FI"/>
          </a:p>
        </p:txBody>
      </p:sp>
      <p:sp>
        <p:nvSpPr>
          <p:cNvPr id="5" name="Alatunnisteen paikkamerkki 4">
            <a:extLst>
              <a:ext uri="{FF2B5EF4-FFF2-40B4-BE49-F238E27FC236}">
                <a16:creationId xmlns:a16="http://schemas.microsoft.com/office/drawing/2014/main" id="{B49C81B1-28CF-4728-BF6F-078298FBB0BC}"/>
              </a:ext>
            </a:extLst>
          </p:cNvPr>
          <p:cNvSpPr>
            <a:spLocks noGrp="1"/>
          </p:cNvSpPr>
          <p:nvPr>
            <p:ph type="ftr" sz="quarter" idx="11"/>
          </p:nvPr>
        </p:nvSpPr>
        <p:spPr/>
        <p:txBody>
          <a:bodyPr/>
          <a:lstStyle/>
          <a:p>
            <a:r>
              <a:rPr lang="fi-FI"/>
              <a:t>mielenterveysseura.fi</a:t>
            </a:r>
          </a:p>
        </p:txBody>
      </p:sp>
      <p:sp>
        <p:nvSpPr>
          <p:cNvPr id="6" name="Dian numeron paikkamerkki 5">
            <a:extLst>
              <a:ext uri="{FF2B5EF4-FFF2-40B4-BE49-F238E27FC236}">
                <a16:creationId xmlns:a16="http://schemas.microsoft.com/office/drawing/2014/main" id="{400429D3-B8E6-4869-A85E-B1039FAEFECE}"/>
              </a:ext>
            </a:extLst>
          </p:cNvPr>
          <p:cNvSpPr>
            <a:spLocks noGrp="1"/>
          </p:cNvSpPr>
          <p:nvPr>
            <p:ph type="sldNum" sz="quarter" idx="12"/>
          </p:nvPr>
        </p:nvSpPr>
        <p:spPr/>
        <p:txBody>
          <a:bodyPr/>
          <a:lstStyle/>
          <a:p>
            <a:fld id="{29F13F21-89A0-4E12-8E58-753F65C13159}" type="slidenum">
              <a:rPr lang="fi-FI" smtClean="0"/>
              <a:t>14</a:t>
            </a:fld>
            <a:endParaRPr lang="fi-FI"/>
          </a:p>
        </p:txBody>
      </p:sp>
    </p:spTree>
    <p:extLst>
      <p:ext uri="{BB962C8B-B14F-4D97-AF65-F5344CB8AC3E}">
        <p14:creationId xmlns:p14="http://schemas.microsoft.com/office/powerpoint/2010/main" val="504094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6A8C016-1483-4DFD-A134-AD0B015DD8F7}" type="datetime1">
              <a:rPr lang="fi-FI" smtClean="0"/>
              <a:t>4.5.2018</a:t>
            </a:fld>
            <a:endParaRPr lang="fi-FI" dirty="0"/>
          </a:p>
        </p:txBody>
      </p:sp>
      <p:sp>
        <p:nvSpPr>
          <p:cNvPr id="3" name="Alatunnisteen paikkamerkki 2"/>
          <p:cNvSpPr>
            <a:spLocks noGrp="1"/>
          </p:cNvSpPr>
          <p:nvPr>
            <p:ph type="ftr" sz="quarter" idx="11"/>
          </p:nvPr>
        </p:nvSpPr>
        <p:spPr/>
        <p:txBody>
          <a:bodyPr/>
          <a:lstStyle/>
          <a:p>
            <a:r>
              <a:rPr lang="fi-FI" smtClean="0"/>
              <a:t>mielenterveysseura.fi</a:t>
            </a:r>
            <a:endParaRPr lang="fi-FI"/>
          </a:p>
        </p:txBody>
      </p:sp>
      <p:sp>
        <p:nvSpPr>
          <p:cNvPr id="4" name="Dian numeron paikkamerkki 3"/>
          <p:cNvSpPr>
            <a:spLocks noGrp="1"/>
          </p:cNvSpPr>
          <p:nvPr>
            <p:ph type="sldNum" sz="quarter" idx="12"/>
          </p:nvPr>
        </p:nvSpPr>
        <p:spPr/>
        <p:txBody>
          <a:bodyPr/>
          <a:lstStyle/>
          <a:p>
            <a:fld id="{29F13F21-89A0-4E12-8E58-753F65C13159}" type="slidenum">
              <a:rPr lang="fi-FI" smtClean="0"/>
              <a:t>15</a:t>
            </a:fld>
            <a:endParaRPr lang="fi-FI"/>
          </a:p>
        </p:txBody>
      </p:sp>
      <p:graphicFrame>
        <p:nvGraphicFramePr>
          <p:cNvPr id="6" name="Kaaviokuva 5"/>
          <p:cNvGraphicFramePr/>
          <p:nvPr>
            <p:extLst/>
          </p:nvPr>
        </p:nvGraphicFramePr>
        <p:xfrm>
          <a:off x="179512" y="260648"/>
          <a:ext cx="8784976"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5743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65C636E2-698F-47E2-8421-3C7C3D6C8957}" type="datetime1">
              <a:rPr lang="fi-FI" smtClean="0"/>
              <a:t>4.5.2018</a:t>
            </a:fld>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16</a:t>
            </a:fld>
            <a:endParaRPr lang="fi-FI"/>
          </a:p>
        </p:txBody>
      </p:sp>
      <p:sp>
        <p:nvSpPr>
          <p:cNvPr id="9" name="Pyöristetty suorakulmio 8"/>
          <p:cNvSpPr/>
          <p:nvPr/>
        </p:nvSpPr>
        <p:spPr>
          <a:xfrm>
            <a:off x="457200" y="992485"/>
            <a:ext cx="5122912" cy="132764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b="1" u="sng" dirty="0" smtClean="0">
                <a:solidFill>
                  <a:schemeClr val="tx1"/>
                </a:solidFill>
              </a:rPr>
              <a:t>Moduuli </a:t>
            </a:r>
            <a:r>
              <a:rPr lang="fi-FI" sz="1400" b="1" u="sng" dirty="0">
                <a:solidFill>
                  <a:schemeClr val="tx1"/>
                </a:solidFill>
              </a:rPr>
              <a:t>A:</a:t>
            </a:r>
            <a:r>
              <a:rPr lang="fi-FI" sz="1400" dirty="0">
                <a:solidFill>
                  <a:schemeClr val="tx1"/>
                </a:solidFill>
              </a:rPr>
              <a:t> </a:t>
            </a:r>
            <a:r>
              <a:rPr lang="fi-FI" sz="1400" dirty="0" smtClean="0">
                <a:solidFill>
                  <a:schemeClr val="tx1"/>
                </a:solidFill>
              </a:rPr>
              <a:t>Mielenterveyden </a:t>
            </a:r>
            <a:r>
              <a:rPr lang="fi-FI" sz="1400" dirty="0">
                <a:solidFill>
                  <a:schemeClr val="tx1"/>
                </a:solidFill>
              </a:rPr>
              <a:t>perustat työelämässä </a:t>
            </a:r>
            <a:r>
              <a:rPr lang="fi-FI" sz="1400" dirty="0" smtClean="0">
                <a:solidFill>
                  <a:schemeClr val="tx1"/>
                </a:solidFill>
              </a:rPr>
              <a:t>(3,5 </a:t>
            </a:r>
            <a:r>
              <a:rPr lang="fi-FI" sz="1400" dirty="0">
                <a:solidFill>
                  <a:schemeClr val="tx1"/>
                </a:solidFill>
              </a:rPr>
              <a:t>h, myös erillisenä tuotteena tarjottava koulutus, aina pohjakoulutus muihin </a:t>
            </a:r>
            <a:r>
              <a:rPr lang="fi-FI" sz="1400" dirty="0" smtClean="0">
                <a:solidFill>
                  <a:schemeClr val="tx1"/>
                </a:solidFill>
              </a:rPr>
              <a:t>moduuleihin)</a:t>
            </a:r>
          </a:p>
          <a:p>
            <a:pPr marL="342900" lvl="0" indent="-342900">
              <a:spcAft>
                <a:spcPts val="0"/>
              </a:spcAft>
              <a:buFont typeface="Symbol" panose="05050102010706020507" pitchFamily="18" charset="2"/>
              <a:buChar char=""/>
            </a:pPr>
            <a:r>
              <a:rPr lang="fi-FI"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Mitä mielenterveydellä tarkoitetaan</a:t>
            </a:r>
          </a:p>
          <a:p>
            <a:pPr marL="342900" lvl="0" indent="-342900">
              <a:spcAft>
                <a:spcPts val="0"/>
              </a:spcAft>
              <a:buFont typeface="Symbol" panose="05050102010706020507" pitchFamily="18" charset="2"/>
              <a:buChar char=""/>
            </a:pPr>
            <a:r>
              <a:rPr lang="fi-FI"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Työ ja mielenterveys</a:t>
            </a:r>
          </a:p>
          <a:p>
            <a:pPr marL="342900" lvl="0" indent="-342900">
              <a:spcAft>
                <a:spcPts val="0"/>
              </a:spcAft>
              <a:buFont typeface="Symbol" panose="05050102010706020507" pitchFamily="18" charset="2"/>
              <a:buChar char=""/>
            </a:pPr>
            <a:r>
              <a:rPr lang="fi-FI"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Mielenterveyden vahvistaminen ja </a:t>
            </a:r>
            <a:r>
              <a:rPr lang="fi-FI"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ongelmien </a:t>
            </a:r>
            <a:r>
              <a:rPr lang="fi-FI"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ennaltaehkäisy</a:t>
            </a:r>
            <a:endParaRPr lang="fi-FI" sz="1400" dirty="0">
              <a:solidFill>
                <a:schemeClr val="tx1"/>
              </a:solidFill>
            </a:endParaRPr>
          </a:p>
        </p:txBody>
      </p:sp>
      <p:sp>
        <p:nvSpPr>
          <p:cNvPr id="17" name="Pyöristetty suorakulmio 16"/>
          <p:cNvSpPr/>
          <p:nvPr/>
        </p:nvSpPr>
        <p:spPr>
          <a:xfrm>
            <a:off x="5940153" y="2238494"/>
            <a:ext cx="3024336" cy="309214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b="1" u="sng"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Moduuli E:</a:t>
            </a:r>
            <a:r>
              <a:rPr lang="fi-FI"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Perustietoja mielenterveyden häiriöistä (3,5h</a:t>
            </a:r>
            <a:r>
              <a:rPr lang="fi-FI"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erit. esimiehille, </a:t>
            </a:r>
            <a:r>
              <a:rPr lang="fi-FI" sz="140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HR:lle</a:t>
            </a:r>
            <a:r>
              <a:rPr lang="fi-FI"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työsuojelu- ja luottamushenkilöstölle</a:t>
            </a:r>
            <a:r>
              <a:rPr lang="fi-FI"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Calibri" panose="020F0502020204030204" pitchFamily="34" charset="0"/>
              <a:buChar char="•"/>
            </a:pPr>
            <a:r>
              <a:rPr lang="fi-FI" sz="1400" dirty="0">
                <a:solidFill>
                  <a:schemeClr val="tx1"/>
                </a:solidFill>
                <a:latin typeface="Calibri" panose="020F0502020204030204" pitchFamily="34" charset="0"/>
              </a:rPr>
              <a:t>Yleisimmät mielenterveyden häiriöt sekä niiden vaikutus työhön</a:t>
            </a:r>
          </a:p>
          <a:p>
            <a:pPr marL="285750" indent="-285750">
              <a:buFont typeface="Calibri" panose="020F0502020204030204" pitchFamily="34" charset="0"/>
              <a:buChar char="•"/>
            </a:pPr>
            <a:r>
              <a:rPr lang="fi-FI" sz="1400" dirty="0" smtClean="0">
                <a:solidFill>
                  <a:schemeClr val="tx1"/>
                </a:solidFill>
                <a:latin typeface="Calibri" panose="020F0502020204030204" pitchFamily="34" charset="0"/>
              </a:rPr>
              <a:t>Varhainen tukeminen </a:t>
            </a:r>
            <a:r>
              <a:rPr lang="fi-FI" sz="1400" dirty="0">
                <a:solidFill>
                  <a:schemeClr val="tx1"/>
                </a:solidFill>
                <a:latin typeface="Calibri" panose="020F0502020204030204" pitchFamily="34" charset="0"/>
              </a:rPr>
              <a:t>ja huolen puheeksi </a:t>
            </a:r>
            <a:r>
              <a:rPr lang="fi-FI" sz="1400" dirty="0" smtClean="0">
                <a:solidFill>
                  <a:schemeClr val="tx1"/>
                </a:solidFill>
                <a:latin typeface="Calibri" panose="020F0502020204030204" pitchFamily="34" charset="0"/>
              </a:rPr>
              <a:t>ottaminen</a:t>
            </a:r>
          </a:p>
          <a:p>
            <a:pPr marL="285750" indent="-285750">
              <a:buFont typeface="Calibri" panose="020F0502020204030204" pitchFamily="34" charset="0"/>
              <a:buChar char="•"/>
            </a:pPr>
            <a:r>
              <a:rPr lang="fi-FI" sz="1400" dirty="0" smtClean="0">
                <a:solidFill>
                  <a:schemeClr val="tx1"/>
                </a:solidFill>
                <a:latin typeface="Calibri" panose="020F0502020204030204" pitchFamily="34" charset="0"/>
              </a:rPr>
              <a:t>Tietoa </a:t>
            </a:r>
            <a:r>
              <a:rPr lang="fi-FI" sz="1400" dirty="0">
                <a:solidFill>
                  <a:schemeClr val="tx1"/>
                </a:solidFill>
                <a:latin typeface="Calibri" panose="020F0502020204030204" pitchFamily="34" charset="0"/>
              </a:rPr>
              <a:t>auttamisverkostoista</a:t>
            </a:r>
          </a:p>
        </p:txBody>
      </p:sp>
      <p:sp>
        <p:nvSpPr>
          <p:cNvPr id="21" name="Pyöristetty suorakulmio 20"/>
          <p:cNvSpPr/>
          <p:nvPr/>
        </p:nvSpPr>
        <p:spPr>
          <a:xfrm>
            <a:off x="457200" y="2708919"/>
            <a:ext cx="5122912" cy="97936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fi-FI" sz="1400" b="1" u="sng" dirty="0" smtClean="0">
                <a:solidFill>
                  <a:schemeClr val="tx1"/>
                </a:solidFill>
              </a:rPr>
              <a:t>Moduuli </a:t>
            </a:r>
            <a:r>
              <a:rPr lang="fi-FI" sz="1400" b="1" u="sng" dirty="0">
                <a:solidFill>
                  <a:schemeClr val="tx1"/>
                </a:solidFill>
              </a:rPr>
              <a:t>B:</a:t>
            </a:r>
            <a:r>
              <a:rPr lang="fi-FI" sz="1400" dirty="0">
                <a:solidFill>
                  <a:schemeClr val="tx1"/>
                </a:solidFill>
              </a:rPr>
              <a:t> </a:t>
            </a:r>
            <a:r>
              <a:rPr lang="fi-FI"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Tunteet ja </a:t>
            </a:r>
            <a:r>
              <a:rPr lang="fi-FI"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vuorovaikutus </a:t>
            </a:r>
            <a:r>
              <a:rPr lang="fi-FI"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työyhteisössä (3,5 </a:t>
            </a:r>
            <a:r>
              <a:rPr lang="fi-FI"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h)</a:t>
            </a:r>
          </a:p>
          <a:p>
            <a:pPr marL="342900" lvl="0" indent="-342900">
              <a:spcAft>
                <a:spcPts val="0"/>
              </a:spcAft>
              <a:buFont typeface="Symbol" panose="05050102010706020507" pitchFamily="18" charset="2"/>
              <a:buChar char=""/>
            </a:pPr>
            <a:r>
              <a:rPr lang="fi-FI"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Keinoja </a:t>
            </a:r>
            <a:r>
              <a:rPr lang="fi-FI"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tunnistaa, sanoittaa ja säädellä </a:t>
            </a:r>
            <a:r>
              <a:rPr lang="fi-FI"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tunteita</a:t>
            </a:r>
            <a:endParaRPr lang="fi-FI"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fi-FI"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Vuorovaikutustaidot työyhteisössä</a:t>
            </a:r>
          </a:p>
          <a:p>
            <a:pPr marL="342900" indent="-342900">
              <a:buFont typeface="Symbol" panose="05050102010706020507" pitchFamily="18" charset="2"/>
              <a:buChar char=""/>
            </a:pPr>
            <a:r>
              <a:rPr lang="fi-FI"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Mielenterveyden </a:t>
            </a:r>
            <a:r>
              <a:rPr lang="fi-FI"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ongelmien </a:t>
            </a:r>
            <a:r>
              <a:rPr lang="fi-FI"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vaikutus </a:t>
            </a:r>
            <a:r>
              <a:rPr lang="fi-FI"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vuorovaikutukseen</a:t>
            </a:r>
            <a:endParaRPr lang="fi-FI" sz="1400" dirty="0">
              <a:solidFill>
                <a:schemeClr val="tx1"/>
              </a:solidFill>
            </a:endParaRPr>
          </a:p>
        </p:txBody>
      </p:sp>
      <p:sp>
        <p:nvSpPr>
          <p:cNvPr id="22" name="Pyöristetty suorakulmio 21"/>
          <p:cNvSpPr/>
          <p:nvPr/>
        </p:nvSpPr>
        <p:spPr>
          <a:xfrm>
            <a:off x="457200" y="4077072"/>
            <a:ext cx="5122912" cy="100690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fi-FI" sz="1400" b="1" u="sng" dirty="0" smtClean="0">
                <a:solidFill>
                  <a:schemeClr val="tx1"/>
                </a:solidFill>
              </a:rPr>
              <a:t>Moduuli C:</a:t>
            </a:r>
            <a:r>
              <a:rPr lang="fi-FI" sz="1400" dirty="0" smtClean="0">
                <a:solidFill>
                  <a:schemeClr val="tx1"/>
                </a:solidFill>
              </a:rPr>
              <a:t> </a:t>
            </a:r>
            <a:r>
              <a:rPr lang="fi-FI"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Työelämän muutokset, kriisit </a:t>
            </a:r>
            <a:r>
              <a:rPr lang="fi-FI"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ja selviytyminen (3,5 h)</a:t>
            </a:r>
          </a:p>
          <a:p>
            <a:pPr marL="342900" lvl="0" indent="-342900">
              <a:spcAft>
                <a:spcPts val="0"/>
              </a:spcAft>
              <a:buFont typeface="Symbol" panose="05050102010706020507" pitchFamily="18" charset="2"/>
              <a:buChar char=""/>
            </a:pPr>
            <a:r>
              <a:rPr lang="fi-FI"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Muutokset ja </a:t>
            </a:r>
            <a:r>
              <a:rPr lang="fi-FI"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yksilöllinen </a:t>
            </a:r>
            <a:r>
              <a:rPr lang="fi-FI"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reagointi</a:t>
            </a:r>
          </a:p>
          <a:p>
            <a:pPr marL="342900" lvl="0" indent="-342900">
              <a:spcAft>
                <a:spcPts val="0"/>
              </a:spcAft>
              <a:buFont typeface="Symbol" panose="05050102010706020507" pitchFamily="18" charset="2"/>
              <a:buChar char=""/>
            </a:pPr>
            <a:r>
              <a:rPr lang="fi-FI"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Kriisien </a:t>
            </a:r>
            <a:r>
              <a:rPr lang="fi-FI"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ja surun käsittely työyhteisössä</a:t>
            </a:r>
          </a:p>
          <a:p>
            <a:pPr marL="342900" indent="-342900">
              <a:buFont typeface="Symbol" panose="05050102010706020507" pitchFamily="18" charset="2"/>
              <a:buChar char=""/>
            </a:pPr>
            <a:r>
              <a:rPr lang="fi-FI"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Palautumiskyvykkyyden vahvistaminen</a:t>
            </a:r>
            <a:endParaRPr lang="fi-FI" sz="1400" dirty="0">
              <a:solidFill>
                <a:schemeClr val="tx1"/>
              </a:solidFill>
            </a:endParaRPr>
          </a:p>
        </p:txBody>
      </p:sp>
      <p:sp>
        <p:nvSpPr>
          <p:cNvPr id="23" name="Pyöristetty suorakulmio 22"/>
          <p:cNvSpPr/>
          <p:nvPr/>
        </p:nvSpPr>
        <p:spPr>
          <a:xfrm>
            <a:off x="457200" y="5445224"/>
            <a:ext cx="5122912" cy="102225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fi-FI" sz="1400" b="1" u="sng" dirty="0" smtClean="0">
                <a:solidFill>
                  <a:schemeClr val="tx1"/>
                </a:solidFill>
              </a:rPr>
              <a:t>Moduuli D:</a:t>
            </a:r>
            <a:r>
              <a:rPr lang="fi-FI" sz="1400" dirty="0" smtClean="0">
                <a:solidFill>
                  <a:schemeClr val="tx1"/>
                </a:solidFill>
              </a:rPr>
              <a:t> </a:t>
            </a:r>
            <a:r>
              <a:rPr lang="fi-FI"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Työkyvyn voimavarat (3,5 h)</a:t>
            </a:r>
          </a:p>
          <a:p>
            <a:pPr marL="342900" lvl="0" indent="-342900">
              <a:spcAft>
                <a:spcPts val="0"/>
              </a:spcAft>
              <a:buFont typeface="Symbol" panose="05050102010706020507" pitchFamily="18" charset="2"/>
              <a:buChar char=""/>
            </a:pPr>
            <a:r>
              <a:rPr lang="fi-FI"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Arjen valinnat mielenterveyden vahvistamiseksi</a:t>
            </a:r>
          </a:p>
          <a:p>
            <a:pPr marL="342900" lvl="0" indent="-342900">
              <a:spcAft>
                <a:spcPts val="0"/>
              </a:spcAft>
              <a:buFont typeface="Symbol" panose="05050102010706020507" pitchFamily="18" charset="2"/>
              <a:buChar char=""/>
            </a:pPr>
            <a:r>
              <a:rPr lang="fi-FI"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Palautuminen, stressinsäätely ja uni</a:t>
            </a:r>
          </a:p>
          <a:p>
            <a:pPr marL="342900" indent="-342900">
              <a:buFont typeface="Symbol" panose="05050102010706020507" pitchFamily="18" charset="2"/>
              <a:buChar char=""/>
            </a:pPr>
            <a:r>
              <a:rPr lang="fi-FI"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Työyhteisön voimavarojen vahvistaminen</a:t>
            </a:r>
            <a:endParaRPr lang="fi-FI" sz="1400" dirty="0">
              <a:solidFill>
                <a:schemeClr val="tx1"/>
              </a:solidFill>
            </a:endParaRPr>
          </a:p>
        </p:txBody>
      </p:sp>
      <p:sp>
        <p:nvSpPr>
          <p:cNvPr id="32" name="Alanuoli 31"/>
          <p:cNvSpPr/>
          <p:nvPr/>
        </p:nvSpPr>
        <p:spPr>
          <a:xfrm>
            <a:off x="2874640" y="2416413"/>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Alanuoli 32"/>
          <p:cNvSpPr/>
          <p:nvPr/>
        </p:nvSpPr>
        <p:spPr>
          <a:xfrm>
            <a:off x="2874640" y="3784566"/>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Alanuoli 33"/>
          <p:cNvSpPr/>
          <p:nvPr/>
        </p:nvSpPr>
        <p:spPr>
          <a:xfrm>
            <a:off x="2910644" y="5160459"/>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Kaareutuva nuoli 1"/>
          <p:cNvSpPr/>
          <p:nvPr/>
        </p:nvSpPr>
        <p:spPr>
          <a:xfrm rot="5400000">
            <a:off x="6553046" y="1009772"/>
            <a:ext cx="442272" cy="151293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8" name="Kaareutuva nuoli 17"/>
          <p:cNvSpPr/>
          <p:nvPr/>
        </p:nvSpPr>
        <p:spPr>
          <a:xfrm rot="5400000" flipH="1">
            <a:off x="6542925" y="5020545"/>
            <a:ext cx="462514" cy="151293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5" name="Otsikko 1"/>
          <p:cNvSpPr>
            <a:spLocks noGrp="1"/>
          </p:cNvSpPr>
          <p:nvPr>
            <p:ph type="title"/>
          </p:nvPr>
        </p:nvSpPr>
        <p:spPr>
          <a:xfrm>
            <a:off x="457200" y="146301"/>
            <a:ext cx="8229600" cy="690411"/>
          </a:xfrm>
        </p:spPr>
        <p:txBody>
          <a:bodyPr/>
          <a:lstStyle/>
          <a:p>
            <a:r>
              <a:rPr lang="fi-FI" dirty="0" smtClean="0"/>
              <a:t>Koulutuksen rakenne</a:t>
            </a:r>
            <a:endParaRPr lang="fi-FI" dirty="0"/>
          </a:p>
        </p:txBody>
      </p:sp>
    </p:spTree>
    <p:extLst>
      <p:ext uri="{BB962C8B-B14F-4D97-AF65-F5344CB8AC3E}">
        <p14:creationId xmlns:p14="http://schemas.microsoft.com/office/powerpoint/2010/main" val="1599860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65C636E2-698F-47E2-8421-3C7C3D6C8957}" type="datetime1">
              <a:rPr lang="fi-FI" smtClean="0"/>
              <a:t>4.5.2018</a:t>
            </a:fld>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17</a:t>
            </a:fld>
            <a:endParaRPr lang="fi-FI"/>
          </a:p>
        </p:txBody>
      </p:sp>
      <p:sp>
        <p:nvSpPr>
          <p:cNvPr id="7" name="Sisällön paikkamerkki 2"/>
          <p:cNvSpPr>
            <a:spLocks noGrp="1"/>
          </p:cNvSpPr>
          <p:nvPr>
            <p:ph idx="1"/>
          </p:nvPr>
        </p:nvSpPr>
        <p:spPr>
          <a:xfrm>
            <a:off x="609600" y="620689"/>
            <a:ext cx="7922840" cy="5506732"/>
          </a:xfrm>
        </p:spPr>
        <p:txBody>
          <a:bodyPr>
            <a:normAutofit/>
          </a:bodyPr>
          <a:lstStyle/>
          <a:p>
            <a:r>
              <a:rPr lang="fi-FI" sz="3600" b="1" dirty="0">
                <a:solidFill>
                  <a:schemeClr val="tx2"/>
                </a:solidFill>
                <a:latin typeface="Calibri" panose="020F0502020204030204" pitchFamily="34" charset="0"/>
              </a:rPr>
              <a:t>”Mielenterveys on hyvinvoinnin tila, jossa ihminen pystyy näkemään omat kykynsä ja selviytymään elämään kuuluvissa haasteissa sekä työskentelemään ja ottamaan osaa yhteisönsä toimintaan.”</a:t>
            </a:r>
          </a:p>
          <a:p>
            <a:r>
              <a:rPr lang="fi-FI" i="1" dirty="0">
                <a:solidFill>
                  <a:schemeClr val="tx2"/>
                </a:solidFill>
                <a:latin typeface="Calibri" panose="020F0502020204030204" pitchFamily="34" charset="0"/>
              </a:rPr>
              <a:t>		</a:t>
            </a:r>
            <a:endParaRPr lang="fi-FI" i="1" dirty="0" smtClean="0">
              <a:solidFill>
                <a:schemeClr val="tx2"/>
              </a:solidFill>
              <a:latin typeface="Calibri" panose="020F0502020204030204" pitchFamily="34" charset="0"/>
            </a:endParaRPr>
          </a:p>
          <a:p>
            <a:r>
              <a:rPr lang="fi-FI" dirty="0" smtClean="0">
                <a:solidFill>
                  <a:schemeClr val="tx2"/>
                </a:solidFill>
                <a:latin typeface="Calibri" panose="020F0502020204030204" pitchFamily="34" charset="0"/>
              </a:rPr>
              <a:t>Maailman </a:t>
            </a:r>
            <a:r>
              <a:rPr lang="fi-FI" dirty="0">
                <a:solidFill>
                  <a:schemeClr val="tx2"/>
                </a:solidFill>
                <a:latin typeface="Calibri" panose="020F0502020204030204" pitchFamily="34" charset="0"/>
              </a:rPr>
              <a:t>terveysjärjestö </a:t>
            </a:r>
            <a:r>
              <a:rPr lang="fi-FI" dirty="0" smtClean="0">
                <a:solidFill>
                  <a:schemeClr val="tx2"/>
                </a:solidFill>
                <a:latin typeface="Calibri" panose="020F0502020204030204" pitchFamily="34" charset="0"/>
              </a:rPr>
              <a:t>WHO, 2013</a:t>
            </a:r>
            <a:endParaRPr lang="fi-FI" dirty="0">
              <a:solidFill>
                <a:schemeClr val="tx2"/>
              </a:solidFill>
              <a:latin typeface="Calibri" panose="020F0502020204030204" pitchFamily="34" charset="0"/>
            </a:endParaRPr>
          </a:p>
        </p:txBody>
      </p:sp>
    </p:spTree>
    <p:extLst>
      <p:ext uri="{BB962C8B-B14F-4D97-AF65-F5344CB8AC3E}">
        <p14:creationId xmlns:p14="http://schemas.microsoft.com/office/powerpoint/2010/main" val="3353540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384634"/>
            <a:ext cx="8229600" cy="812123"/>
          </a:xfrm>
        </p:spPr>
        <p:txBody>
          <a:bodyPr/>
          <a:lstStyle/>
          <a:p>
            <a:r>
              <a:rPr lang="fi-FI" dirty="0"/>
              <a:t>Työ tukee mielenterveyttä</a:t>
            </a:r>
            <a:endParaRPr lang="fi-FI" b="0" dirty="0"/>
          </a:p>
        </p:txBody>
      </p:sp>
      <p:sp>
        <p:nvSpPr>
          <p:cNvPr id="4" name="Päivämäärän paikkamerkki 3"/>
          <p:cNvSpPr>
            <a:spLocks noGrp="1"/>
          </p:cNvSpPr>
          <p:nvPr>
            <p:ph type="dt" sz="half" idx="10"/>
          </p:nvPr>
        </p:nvSpPr>
        <p:spPr/>
        <p:txBody>
          <a:bodyPr/>
          <a:lstStyle/>
          <a:p>
            <a:fld id="{65C636E2-698F-47E2-8421-3C7C3D6C8957}" type="datetime1">
              <a:rPr lang="fi-FI" smtClean="0"/>
              <a:t>4.5.2018</a:t>
            </a:fld>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18</a:t>
            </a:fld>
            <a:endParaRPr lang="fi-FI"/>
          </a:p>
        </p:txBody>
      </p:sp>
      <p:sp>
        <p:nvSpPr>
          <p:cNvPr id="7" name="Sisällön paikkamerkki 2"/>
          <p:cNvSpPr>
            <a:spLocks noGrp="1"/>
          </p:cNvSpPr>
          <p:nvPr>
            <p:ph idx="1"/>
          </p:nvPr>
        </p:nvSpPr>
        <p:spPr>
          <a:xfrm>
            <a:off x="457200" y="1196752"/>
            <a:ext cx="8229600" cy="4752528"/>
          </a:xfrm>
        </p:spPr>
        <p:txBody>
          <a:bodyPr>
            <a:noAutofit/>
          </a:bodyPr>
          <a:lstStyle/>
          <a:p>
            <a:pPr marL="457200" indent="-457200">
              <a:buFont typeface="Arial" panose="020B0604020202020204" pitchFamily="34" charset="0"/>
              <a:buChar char="•"/>
            </a:pPr>
            <a:r>
              <a:rPr lang="fi-FI" sz="2800" dirty="0"/>
              <a:t>Osallisuuden kokemus</a:t>
            </a:r>
          </a:p>
          <a:p>
            <a:pPr marL="457200" indent="-457200">
              <a:buFont typeface="Arial" panose="020B0604020202020204" pitchFamily="34" charset="0"/>
              <a:buChar char="•"/>
            </a:pPr>
            <a:r>
              <a:rPr lang="fi-FI" sz="2800" dirty="0"/>
              <a:t>Merkityksellisyyden tunne</a:t>
            </a:r>
          </a:p>
          <a:p>
            <a:pPr marL="457200" indent="-457200">
              <a:buFont typeface="Arial" panose="020B0604020202020204" pitchFamily="34" charset="0"/>
              <a:buChar char="•"/>
            </a:pPr>
            <a:r>
              <a:rPr lang="fi-FI" sz="2800" dirty="0"/>
              <a:t>Yhteisöllisyys</a:t>
            </a:r>
          </a:p>
          <a:p>
            <a:pPr marL="457200" indent="-457200">
              <a:buFont typeface="Arial" panose="020B0604020202020204" pitchFamily="34" charset="0"/>
              <a:buChar char="•"/>
            </a:pPr>
            <a:r>
              <a:rPr lang="fi-FI" sz="2800" dirty="0"/>
              <a:t>Arjen rytmittyminen</a:t>
            </a:r>
          </a:p>
          <a:p>
            <a:pPr marL="457200" indent="-457200">
              <a:buFont typeface="Arial" panose="020B0604020202020204" pitchFamily="34" charset="0"/>
              <a:buChar char="•"/>
            </a:pPr>
            <a:r>
              <a:rPr lang="fi-FI" sz="2800" dirty="0"/>
              <a:t>Monelle osa identiteettiä</a:t>
            </a:r>
          </a:p>
          <a:p>
            <a:pPr marL="457200" indent="-457200">
              <a:buFont typeface="Arial" panose="020B0604020202020204" pitchFamily="34" charset="0"/>
              <a:buChar char="•"/>
            </a:pPr>
            <a:r>
              <a:rPr lang="fi-FI" sz="2800" dirty="0"/>
              <a:t>Onnistumisen kokemukset</a:t>
            </a:r>
          </a:p>
          <a:p>
            <a:pPr marL="457200" indent="-457200">
              <a:buFont typeface="Arial" panose="020B0604020202020204" pitchFamily="34" charset="0"/>
              <a:buChar char="•"/>
            </a:pPr>
            <a:r>
              <a:rPr lang="fi-FI" sz="2800" dirty="0"/>
              <a:t>Itsetunnon vahvistuminen</a:t>
            </a:r>
          </a:p>
          <a:p>
            <a:pPr marL="457200" indent="-457200">
              <a:buFont typeface="Arial" panose="020B0604020202020204" pitchFamily="34" charset="0"/>
              <a:buChar char="•"/>
            </a:pPr>
            <a:r>
              <a:rPr lang="fi-FI" sz="2800" dirty="0"/>
              <a:t>Taloudellinen </a:t>
            </a:r>
            <a:r>
              <a:rPr lang="fi-FI" sz="2800" dirty="0" smtClean="0"/>
              <a:t>turva</a:t>
            </a:r>
            <a:endParaRPr lang="fi-FI" sz="2800" dirty="0"/>
          </a:p>
        </p:txBody>
      </p:sp>
    </p:spTree>
    <p:extLst>
      <p:ext uri="{BB962C8B-B14F-4D97-AF65-F5344CB8AC3E}">
        <p14:creationId xmlns:p14="http://schemas.microsoft.com/office/powerpoint/2010/main" val="2000582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a:t>
            </a:r>
            <a:r>
              <a:rPr lang="fi-FI" dirty="0" smtClean="0"/>
              <a:t>yö voi myös kuormittaa mieltä</a:t>
            </a:r>
            <a:endParaRPr lang="fi-FI" dirty="0"/>
          </a:p>
        </p:txBody>
      </p:sp>
      <p:sp>
        <p:nvSpPr>
          <p:cNvPr id="3" name="Sisällön paikkamerkki 2"/>
          <p:cNvSpPr>
            <a:spLocks noGrp="1"/>
          </p:cNvSpPr>
          <p:nvPr>
            <p:ph idx="1"/>
          </p:nvPr>
        </p:nvSpPr>
        <p:spPr>
          <a:xfrm>
            <a:off x="457200" y="1340768"/>
            <a:ext cx="8229600" cy="4824536"/>
          </a:xfrm>
        </p:spPr>
        <p:txBody>
          <a:bodyPr>
            <a:normAutofit fontScale="92500" lnSpcReduction="10000"/>
          </a:bodyPr>
          <a:lstStyle/>
          <a:p>
            <a:pPr marL="342900" indent="-342900">
              <a:buFont typeface="Arial" panose="020B0604020202020204" pitchFamily="34" charset="0"/>
              <a:buChar char="•"/>
            </a:pPr>
            <a:r>
              <a:rPr lang="fi-FI" sz="2600" dirty="0" smtClean="0"/>
              <a:t>Työkuorma </a:t>
            </a:r>
            <a:endParaRPr lang="fi-FI" sz="2600" dirty="0"/>
          </a:p>
          <a:p>
            <a:pPr marL="342900" indent="-342900">
              <a:buFont typeface="Arial" panose="020B0604020202020204" pitchFamily="34" charset="0"/>
              <a:buChar char="•"/>
            </a:pPr>
            <a:r>
              <a:rPr lang="fi-FI" sz="2600" dirty="0"/>
              <a:t>Osallisuuden ja hallinnan puute työpaikalla</a:t>
            </a:r>
          </a:p>
          <a:p>
            <a:pPr marL="342900" indent="-342900">
              <a:buFont typeface="Arial" panose="020B0604020202020204" pitchFamily="34" charset="0"/>
              <a:buChar char="•"/>
            </a:pPr>
            <a:r>
              <a:rPr lang="fi-FI" sz="2600" dirty="0" smtClean="0"/>
              <a:t>Yksitoikkoiset tai </a:t>
            </a:r>
            <a:r>
              <a:rPr lang="fi-FI" sz="2600" dirty="0"/>
              <a:t>epämiellyttävät tehtävät</a:t>
            </a:r>
          </a:p>
          <a:p>
            <a:pPr marL="342900" indent="-342900">
              <a:buFont typeface="Arial" panose="020B0604020202020204" pitchFamily="34" charset="0"/>
              <a:buChar char="•"/>
            </a:pPr>
            <a:r>
              <a:rPr lang="fi-FI" sz="2600" dirty="0"/>
              <a:t>Rooliepäselvyys ja </a:t>
            </a:r>
            <a:r>
              <a:rPr lang="fi-FI" sz="2600" dirty="0" smtClean="0"/>
              <a:t>-konflikti</a:t>
            </a:r>
            <a:endParaRPr lang="fi-FI" sz="2600" dirty="0"/>
          </a:p>
          <a:p>
            <a:pPr marL="342900" indent="-342900">
              <a:buFont typeface="Arial" panose="020B0604020202020204" pitchFamily="34" charset="0"/>
              <a:buChar char="•"/>
            </a:pPr>
            <a:r>
              <a:rPr lang="fi-FI" sz="2600" dirty="0"/>
              <a:t>Arvostuksen </a:t>
            </a:r>
            <a:r>
              <a:rPr lang="fi-FI" sz="2600" dirty="0" smtClean="0"/>
              <a:t>puute</a:t>
            </a:r>
            <a:endParaRPr lang="fi-FI" sz="2600" dirty="0"/>
          </a:p>
          <a:p>
            <a:pPr marL="342900" indent="-342900">
              <a:buFont typeface="Arial" panose="020B0604020202020204" pitchFamily="34" charset="0"/>
              <a:buChar char="•"/>
            </a:pPr>
            <a:r>
              <a:rPr lang="fi-FI" sz="2600" dirty="0"/>
              <a:t>Epäoikeudenmukaisuus</a:t>
            </a:r>
          </a:p>
          <a:p>
            <a:pPr marL="342900" indent="-342900">
              <a:buFont typeface="Arial" panose="020B0604020202020204" pitchFamily="34" charset="0"/>
              <a:buChar char="•"/>
            </a:pPr>
            <a:r>
              <a:rPr lang="fi-FI" sz="2600" dirty="0"/>
              <a:t>Huonot henkilöiden väliset suhteet</a:t>
            </a:r>
          </a:p>
          <a:p>
            <a:pPr marL="342900" indent="-342900">
              <a:buFont typeface="Arial" panose="020B0604020202020204" pitchFamily="34" charset="0"/>
              <a:buChar char="•"/>
            </a:pPr>
            <a:r>
              <a:rPr lang="fi-FI" sz="2600" dirty="0" smtClean="0"/>
              <a:t>Huonot </a:t>
            </a:r>
            <a:r>
              <a:rPr lang="fi-FI" sz="2600" dirty="0"/>
              <a:t>työolosuhteet</a:t>
            </a:r>
          </a:p>
          <a:p>
            <a:pPr marL="342900" indent="-342900">
              <a:buFont typeface="Arial" panose="020B0604020202020204" pitchFamily="34" charset="0"/>
              <a:buChar char="•"/>
            </a:pPr>
            <a:r>
              <a:rPr lang="fi-FI" sz="2600" dirty="0"/>
              <a:t>Huono johtajuus ja viestintä</a:t>
            </a:r>
          </a:p>
          <a:p>
            <a:pPr marL="342900" indent="-342900">
              <a:buFont typeface="Arial" panose="020B0604020202020204" pitchFamily="34" charset="0"/>
              <a:buChar char="•"/>
            </a:pPr>
            <a:r>
              <a:rPr lang="fi-FI" sz="2600" dirty="0"/>
              <a:t>Työn ja kodin vaatimusten </a:t>
            </a:r>
            <a:r>
              <a:rPr lang="fi-FI" sz="2600" dirty="0" smtClean="0"/>
              <a:t>ristiriita</a:t>
            </a:r>
          </a:p>
          <a:p>
            <a:pPr lvl="2" indent="0" algn="r">
              <a:buNone/>
            </a:pPr>
            <a:r>
              <a:rPr lang="fi-FI" sz="2400" dirty="0"/>
              <a:t>	</a:t>
            </a:r>
            <a:endParaRPr lang="fi-FI" sz="2400" dirty="0" smtClean="0"/>
          </a:p>
          <a:p>
            <a:pPr lvl="2" indent="0" algn="r">
              <a:buNone/>
            </a:pPr>
            <a:r>
              <a:rPr lang="fi-FI" sz="1100" dirty="0" smtClean="0"/>
              <a:t>WHO (2005), Mental Health </a:t>
            </a:r>
            <a:r>
              <a:rPr lang="fi-FI" sz="1100" dirty="0" err="1" smtClean="0"/>
              <a:t>Policies</a:t>
            </a:r>
            <a:r>
              <a:rPr lang="fi-FI" sz="1100" dirty="0" smtClean="0"/>
              <a:t> and </a:t>
            </a:r>
            <a:r>
              <a:rPr lang="fi-FI" sz="1100" dirty="0" err="1" smtClean="0"/>
              <a:t>Programmes</a:t>
            </a:r>
            <a:r>
              <a:rPr lang="fi-FI" sz="1100" dirty="0" smtClean="0"/>
              <a:t> in </a:t>
            </a:r>
            <a:r>
              <a:rPr lang="fi-FI" sz="1100" dirty="0" err="1" smtClean="0"/>
              <a:t>the</a:t>
            </a:r>
            <a:r>
              <a:rPr lang="fi-FI" sz="1100" dirty="0" smtClean="0"/>
              <a:t> </a:t>
            </a:r>
            <a:r>
              <a:rPr lang="fi-FI" sz="1100" dirty="0" err="1" smtClean="0"/>
              <a:t>Workplace</a:t>
            </a:r>
            <a:endParaRPr lang="fi-FI" dirty="0"/>
          </a:p>
        </p:txBody>
      </p:sp>
      <p:sp>
        <p:nvSpPr>
          <p:cNvPr id="4" name="Päivämäärän paikkamerkki 3"/>
          <p:cNvSpPr>
            <a:spLocks noGrp="1"/>
          </p:cNvSpPr>
          <p:nvPr>
            <p:ph type="dt" sz="half" idx="10"/>
          </p:nvPr>
        </p:nvSpPr>
        <p:spPr/>
        <p:txBody>
          <a:bodyPr/>
          <a:lstStyle/>
          <a:p>
            <a:fld id="{65C636E2-698F-47E2-8421-3C7C3D6C8957}" type="datetime1">
              <a:rPr lang="fi-FI" smtClean="0"/>
              <a:t>4.5.2018</a:t>
            </a:fld>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19</a:t>
            </a:fld>
            <a:endParaRPr lang="fi-FI"/>
          </a:p>
        </p:txBody>
      </p:sp>
    </p:spTree>
    <p:extLst>
      <p:ext uri="{BB962C8B-B14F-4D97-AF65-F5344CB8AC3E}">
        <p14:creationId xmlns:p14="http://schemas.microsoft.com/office/powerpoint/2010/main" val="2007132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Suomen</a:t>
            </a:r>
            <a:r>
              <a:rPr lang="en-US" dirty="0" smtClean="0"/>
              <a:t> </a:t>
            </a:r>
            <a:r>
              <a:rPr lang="en-US" dirty="0" err="1" smtClean="0"/>
              <a:t>Mielenterveysseura</a:t>
            </a:r>
            <a:endParaRPr lang="en-US" dirty="0"/>
          </a:p>
        </p:txBody>
      </p:sp>
      <p:sp>
        <p:nvSpPr>
          <p:cNvPr id="3" name="Content Placeholder 2"/>
          <p:cNvSpPr>
            <a:spLocks noGrp="1"/>
          </p:cNvSpPr>
          <p:nvPr>
            <p:ph idx="1"/>
          </p:nvPr>
        </p:nvSpPr>
        <p:spPr>
          <a:xfrm>
            <a:off x="323528" y="1268760"/>
            <a:ext cx="4042792" cy="5197471"/>
          </a:xfrm>
        </p:spPr>
        <p:txBody>
          <a:bodyPr vert="horz" lIns="91440" tIns="45720" rIns="91440" bIns="45720" rtlCol="0" anchor="t">
            <a:normAutofit fontScale="77500" lnSpcReduction="20000"/>
          </a:bodyPr>
          <a:lstStyle/>
          <a:p>
            <a:pPr marL="342900" indent="-342900">
              <a:buFont typeface="Arial"/>
              <a:buChar char="•"/>
            </a:pPr>
            <a:r>
              <a:rPr lang="fi-FI" sz="2600" dirty="0" smtClean="0">
                <a:solidFill>
                  <a:schemeClr val="tx1">
                    <a:lumMod val="50000"/>
                    <a:lumOff val="50000"/>
                  </a:schemeClr>
                </a:solidFill>
              </a:rPr>
              <a:t>Maailman vanhin mielenterveysalan kansalaisjärjestö, perustettu 1897</a:t>
            </a:r>
          </a:p>
          <a:p>
            <a:pPr marL="342900" indent="-342900">
              <a:buFont typeface="Arial"/>
              <a:buChar char="•"/>
            </a:pPr>
            <a:r>
              <a:rPr lang="fi-FI" sz="2600" dirty="0" smtClean="0">
                <a:solidFill>
                  <a:schemeClr val="tx1">
                    <a:lumMod val="50000"/>
                    <a:lumOff val="50000"/>
                  </a:schemeClr>
                </a:solidFill>
              </a:rPr>
              <a:t>Perustehtävänä mielenterveyden edistäminen ja kriisiauttaminen</a:t>
            </a:r>
          </a:p>
          <a:p>
            <a:pPr marL="342900" indent="-342900">
              <a:buFont typeface="Arial"/>
              <a:buChar char="•"/>
            </a:pPr>
            <a:r>
              <a:rPr lang="fi-FI" sz="2600" dirty="0" smtClean="0">
                <a:solidFill>
                  <a:schemeClr val="tx1">
                    <a:lumMod val="50000"/>
                    <a:lumOff val="50000"/>
                  </a:schemeClr>
                </a:solidFill>
              </a:rPr>
              <a:t>56 paikallista seuraa, 22 kriisikeskusta, 30 yhteisöjäsentä</a:t>
            </a:r>
          </a:p>
          <a:p>
            <a:pPr marL="342900" indent="-342900">
              <a:buFont typeface="Arial"/>
              <a:buChar char="•"/>
            </a:pPr>
            <a:r>
              <a:rPr lang="fi-FI" sz="2600" dirty="0" smtClean="0">
                <a:solidFill>
                  <a:schemeClr val="tx1">
                    <a:lumMod val="50000"/>
                    <a:lumOff val="50000"/>
                  </a:schemeClr>
                </a:solidFill>
              </a:rPr>
              <a:t>Noin 130 työntekijää, 3600 vapaaehtoista</a:t>
            </a:r>
          </a:p>
          <a:p>
            <a:pPr marL="342900" indent="-342900">
              <a:buFont typeface="Arial"/>
              <a:buChar char="•"/>
            </a:pPr>
            <a:r>
              <a:rPr lang="fi-FI" sz="2600" dirty="0" smtClean="0">
                <a:solidFill>
                  <a:schemeClr val="tx1">
                    <a:lumMod val="50000"/>
                    <a:lumOff val="50000"/>
                  </a:schemeClr>
                </a:solidFill>
              </a:rPr>
              <a:t>Rikosuhripäivystys </a:t>
            </a:r>
            <a:r>
              <a:rPr lang="fi-FI" sz="2600" dirty="0" err="1" smtClean="0">
                <a:solidFill>
                  <a:schemeClr val="tx1">
                    <a:lumMod val="50000"/>
                    <a:lumOff val="50000"/>
                  </a:schemeClr>
                </a:solidFill>
              </a:rPr>
              <a:t>RIKUn</a:t>
            </a:r>
            <a:r>
              <a:rPr lang="fi-FI" sz="2600" dirty="0" smtClean="0">
                <a:solidFill>
                  <a:schemeClr val="tx1">
                    <a:lumMod val="50000"/>
                    <a:lumOff val="50000"/>
                  </a:schemeClr>
                </a:solidFill>
              </a:rPr>
              <a:t> koordinaatiojärjestö</a:t>
            </a:r>
          </a:p>
          <a:p>
            <a:pPr marL="342900" indent="-342900">
              <a:buFont typeface="Arial"/>
              <a:buChar char="•"/>
            </a:pPr>
            <a:r>
              <a:rPr lang="fi-FI" sz="2600" dirty="0" smtClean="0">
                <a:solidFill>
                  <a:schemeClr val="tx1">
                    <a:lumMod val="50000"/>
                    <a:lumOff val="50000"/>
                  </a:schemeClr>
                </a:solidFill>
              </a:rPr>
              <a:t>Keskustoimisto Länsi-Pasilassa</a:t>
            </a:r>
          </a:p>
          <a:p>
            <a:pPr marL="342900" indent="-342900">
              <a:buFont typeface="Arial"/>
              <a:buChar char="•"/>
            </a:pPr>
            <a:endParaRPr lang="fi-FI" sz="2300" dirty="0" smtClean="0"/>
          </a:p>
          <a:p>
            <a:pPr marL="342900" indent="-342900">
              <a:buFont typeface="Arial"/>
              <a:buChar char="•"/>
            </a:pPr>
            <a:endParaRPr lang="en-US" sz="2300" dirty="0"/>
          </a:p>
        </p:txBody>
      </p:sp>
      <p:sp>
        <p:nvSpPr>
          <p:cNvPr id="4" name="Date Placeholder 3"/>
          <p:cNvSpPr>
            <a:spLocks noGrp="1"/>
          </p:cNvSpPr>
          <p:nvPr>
            <p:ph type="dt" sz="half" idx="10"/>
          </p:nvPr>
        </p:nvSpPr>
        <p:spPr/>
        <p:txBody>
          <a:bodyPr/>
          <a:lstStyle/>
          <a:p>
            <a:fld id="{A96AD84F-7737-4704-8150-A570285BDB16}" type="datetime1">
              <a:rPr lang="fi-FI" smtClean="0"/>
              <a:t>4.5.2018</a:t>
            </a:fld>
            <a:endParaRPr lang="fi-FI"/>
          </a:p>
        </p:txBody>
      </p:sp>
      <p:sp>
        <p:nvSpPr>
          <p:cNvPr id="5" name="Footer Placeholder 4"/>
          <p:cNvSpPr>
            <a:spLocks noGrp="1"/>
          </p:cNvSpPr>
          <p:nvPr>
            <p:ph type="ftr" sz="quarter" idx="11"/>
          </p:nvPr>
        </p:nvSpPr>
        <p:spPr/>
        <p:txBody>
          <a:bodyPr/>
          <a:lstStyle/>
          <a:p>
            <a:r>
              <a:rPr lang="fi-FI" dirty="0"/>
              <a:t>mielenterveysseura.fi</a:t>
            </a:r>
          </a:p>
        </p:txBody>
      </p:sp>
      <p:sp>
        <p:nvSpPr>
          <p:cNvPr id="6" name="Slide Number Placeholder 5"/>
          <p:cNvSpPr>
            <a:spLocks noGrp="1"/>
          </p:cNvSpPr>
          <p:nvPr>
            <p:ph type="sldNum" sz="quarter" idx="12"/>
          </p:nvPr>
        </p:nvSpPr>
        <p:spPr/>
        <p:txBody>
          <a:bodyPr/>
          <a:lstStyle/>
          <a:p>
            <a:fld id="{29F13F21-89A0-4E12-8E58-753F65C13159}" type="slidenum">
              <a:rPr lang="fi-FI" smtClean="0"/>
              <a:t>2</a:t>
            </a:fld>
            <a:endParaRPr lang="fi-FI"/>
          </a:p>
        </p:txBody>
      </p:sp>
      <p:pic>
        <p:nvPicPr>
          <p:cNvPr id="8" name="Kuva 7"/>
          <p:cNvPicPr>
            <a:picLocks noChangeAspect="1"/>
          </p:cNvPicPr>
          <p:nvPr/>
        </p:nvPicPr>
        <p:blipFill>
          <a:blip r:embed="rId3"/>
          <a:stretch>
            <a:fillRect/>
          </a:stretch>
        </p:blipFill>
        <p:spPr>
          <a:xfrm>
            <a:off x="4590945" y="1356808"/>
            <a:ext cx="3975398" cy="2841084"/>
          </a:xfrm>
          <a:prstGeom prst="rect">
            <a:avLst/>
          </a:prstGeom>
        </p:spPr>
      </p:pic>
      <p:pic>
        <p:nvPicPr>
          <p:cNvPr id="10" name="Kuva 9"/>
          <p:cNvPicPr>
            <a:picLocks noChangeAspect="1"/>
          </p:cNvPicPr>
          <p:nvPr/>
        </p:nvPicPr>
        <p:blipFill>
          <a:blip r:embed="rId4"/>
          <a:stretch>
            <a:fillRect/>
          </a:stretch>
        </p:blipFill>
        <p:spPr>
          <a:xfrm>
            <a:off x="4590945" y="4437112"/>
            <a:ext cx="4005256" cy="1215078"/>
          </a:xfrm>
          <a:prstGeom prst="rect">
            <a:avLst/>
          </a:prstGeom>
        </p:spPr>
      </p:pic>
      <p:sp>
        <p:nvSpPr>
          <p:cNvPr id="7" name="Tekstiruutu 6"/>
          <p:cNvSpPr txBox="1"/>
          <p:nvPr/>
        </p:nvSpPr>
        <p:spPr>
          <a:xfrm>
            <a:off x="288122" y="5691355"/>
            <a:ext cx="7840480" cy="400110"/>
          </a:xfrm>
          <a:prstGeom prst="rect">
            <a:avLst/>
          </a:prstGeom>
          <a:noFill/>
        </p:spPr>
        <p:txBody>
          <a:bodyPr wrap="none" rtlCol="0">
            <a:spAutoFit/>
          </a:bodyPr>
          <a:lstStyle/>
          <a:p>
            <a:pPr marL="342900" indent="-342900">
              <a:buClr>
                <a:schemeClr val="accent1"/>
              </a:buClr>
              <a:buFont typeface="Arial" panose="020B0604020202020204" pitchFamily="34" charset="0"/>
              <a:buChar char="•"/>
            </a:pPr>
            <a:r>
              <a:rPr lang="fi-FI" sz="2000" dirty="0" smtClean="0">
                <a:solidFill>
                  <a:schemeClr val="tx1">
                    <a:lumMod val="50000"/>
                    <a:lumOff val="50000"/>
                  </a:schemeClr>
                </a:solidFill>
              </a:rPr>
              <a:t>Mielen hyvinvoinnin keskus Lapinlahden </a:t>
            </a:r>
            <a:r>
              <a:rPr lang="fi-FI" sz="2000" dirty="0">
                <a:solidFill>
                  <a:schemeClr val="tx1">
                    <a:lumMod val="50000"/>
                    <a:lumOff val="50000"/>
                  </a:schemeClr>
                </a:solidFill>
              </a:rPr>
              <a:t>Lähde </a:t>
            </a:r>
            <a:r>
              <a:rPr lang="fi-FI" sz="2000" dirty="0" smtClean="0">
                <a:solidFill>
                  <a:schemeClr val="tx1">
                    <a:lumMod val="50000"/>
                    <a:lumOff val="50000"/>
                  </a:schemeClr>
                </a:solidFill>
              </a:rPr>
              <a:t>seuran kulttuuritekona</a:t>
            </a:r>
            <a:endParaRPr lang="fi-FI" dirty="0"/>
          </a:p>
        </p:txBody>
      </p:sp>
    </p:spTree>
    <p:extLst>
      <p:ext uri="{BB962C8B-B14F-4D97-AF65-F5344CB8AC3E}">
        <p14:creationId xmlns:p14="http://schemas.microsoft.com/office/powerpoint/2010/main" val="2568257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384633"/>
            <a:ext cx="8229600" cy="740111"/>
          </a:xfrm>
        </p:spPr>
        <p:txBody>
          <a:bodyPr/>
          <a:lstStyle/>
          <a:p>
            <a:r>
              <a:rPr lang="fi-FI" dirty="0" smtClean="0"/>
              <a:t>Mielenterveyden ongelmat ja stigma</a:t>
            </a:r>
            <a:endParaRPr lang="fi-FI" dirty="0"/>
          </a:p>
        </p:txBody>
      </p:sp>
      <p:sp>
        <p:nvSpPr>
          <p:cNvPr id="3" name="Sisällön paikkamerkki 2"/>
          <p:cNvSpPr>
            <a:spLocks noGrp="1"/>
          </p:cNvSpPr>
          <p:nvPr>
            <p:ph idx="1"/>
          </p:nvPr>
        </p:nvSpPr>
        <p:spPr>
          <a:xfrm>
            <a:off x="457200" y="1340768"/>
            <a:ext cx="8229600" cy="4608512"/>
          </a:xfrm>
        </p:spPr>
        <p:txBody>
          <a:bodyPr>
            <a:normAutofit/>
          </a:bodyPr>
          <a:lstStyle/>
          <a:p>
            <a:pPr lvl="0" defTabSz="914400"/>
            <a:r>
              <a:rPr lang="fi-FI" sz="1900" i="1" dirty="0"/>
              <a:t>Yli puolet pelkää että tieto mielenterveysongelmista voi johtaa työpaikan, aseman tai arvostuksen menetykseen </a:t>
            </a:r>
          </a:p>
          <a:p>
            <a:pPr lvl="0" algn="r" defTabSz="914400"/>
            <a:r>
              <a:rPr lang="fi-FI" sz="1000" dirty="0"/>
              <a:t>(Mielenterveysbarometri 2017)</a:t>
            </a:r>
          </a:p>
          <a:p>
            <a:endParaRPr lang="fi-FI" dirty="0" smtClean="0"/>
          </a:p>
          <a:p>
            <a:pPr marL="342900" indent="-342900">
              <a:buFont typeface="Arial" panose="020B0604020202020204" pitchFamily="34" charset="0"/>
              <a:buChar char="•"/>
            </a:pPr>
            <a:r>
              <a:rPr lang="fi-FI" dirty="0" smtClean="0"/>
              <a:t>Mielenterveyden ongelmiin liittyy usein häpeäleima</a:t>
            </a:r>
            <a:r>
              <a:rPr lang="fi-FI" dirty="0"/>
              <a:t>, </a:t>
            </a:r>
            <a:r>
              <a:rPr lang="fi-FI" dirty="0" smtClean="0"/>
              <a:t>eli stigma</a:t>
            </a:r>
          </a:p>
          <a:p>
            <a:pPr marL="342900" indent="-342900">
              <a:buFont typeface="Arial" panose="020B0604020202020204" pitchFamily="34" charset="0"/>
              <a:buChar char="•"/>
            </a:pPr>
            <a:r>
              <a:rPr lang="fi-FI" dirty="0" smtClean="0"/>
              <a:t>Stigma alistaa </a:t>
            </a:r>
            <a:r>
              <a:rPr lang="fi-FI" dirty="0"/>
              <a:t>ja eristää </a:t>
            </a:r>
            <a:endParaRPr lang="fi-FI" dirty="0" smtClean="0"/>
          </a:p>
          <a:p>
            <a:pPr marL="342900" indent="-342900">
              <a:buFont typeface="Arial" panose="020B0604020202020204" pitchFamily="34" charset="0"/>
              <a:buChar char="•"/>
            </a:pPr>
            <a:r>
              <a:rPr lang="fi-FI" dirty="0" smtClean="0"/>
              <a:t>Työelämässä se saattaa johtaa </a:t>
            </a:r>
            <a:r>
              <a:rPr lang="fi-FI" dirty="0"/>
              <a:t>taitojen </a:t>
            </a:r>
            <a:r>
              <a:rPr lang="fi-FI" dirty="0" smtClean="0"/>
              <a:t>alikäyttöön tai poissaoloihin</a:t>
            </a:r>
          </a:p>
          <a:p>
            <a:pPr marL="342900" indent="-342900">
              <a:buFont typeface="Arial" panose="020B0604020202020204" pitchFamily="34" charset="0"/>
              <a:buChar char="•"/>
            </a:pPr>
            <a:r>
              <a:rPr lang="fi-FI" dirty="0" smtClean="0"/>
              <a:t>Stigma estää </a:t>
            </a:r>
            <a:r>
              <a:rPr lang="fi-FI" dirty="0"/>
              <a:t>tai vaikeuttaa avun pyytämistä ja </a:t>
            </a:r>
            <a:r>
              <a:rPr lang="fi-FI" dirty="0" smtClean="0"/>
              <a:t>varhaista hoitoon hakeutumista</a:t>
            </a:r>
            <a:endParaRPr lang="fi-FI" dirty="0"/>
          </a:p>
          <a:p>
            <a:pPr marL="342900" indent="-342900">
              <a:buFont typeface="Arial" panose="020B0604020202020204" pitchFamily="34" charset="0"/>
              <a:buChar char="•"/>
            </a:pPr>
            <a:r>
              <a:rPr lang="fi-FI" dirty="0" smtClean="0"/>
              <a:t>Leimautumispelko on usein </a:t>
            </a:r>
            <a:r>
              <a:rPr lang="fi-FI" dirty="0"/>
              <a:t>suurempi kuin todellinen leimautuminen</a:t>
            </a:r>
          </a:p>
          <a:p>
            <a:pPr marL="342900" indent="-342900">
              <a:buFont typeface="Arial" panose="020B0604020202020204" pitchFamily="34" charset="0"/>
              <a:buChar char="•"/>
            </a:pPr>
            <a:r>
              <a:rPr lang="fi-FI" dirty="0"/>
              <a:t>Stigmaa kohtaavat tai </a:t>
            </a:r>
            <a:r>
              <a:rPr lang="fi-FI" dirty="0" smtClean="0"/>
              <a:t>sitä pelkäävät samaistuvat </a:t>
            </a:r>
            <a:r>
              <a:rPr lang="fi-FI" dirty="0"/>
              <a:t>ympäristön asenteisiin, mistä seuraa </a:t>
            </a:r>
            <a:r>
              <a:rPr lang="fi-FI" dirty="0" smtClean="0"/>
              <a:t>itsensä väheksymistä</a:t>
            </a:r>
            <a:endParaRPr lang="fi-FI" dirty="0"/>
          </a:p>
        </p:txBody>
      </p:sp>
      <p:sp>
        <p:nvSpPr>
          <p:cNvPr id="4" name="Päivämäärän paikkamerkki 3"/>
          <p:cNvSpPr>
            <a:spLocks noGrp="1"/>
          </p:cNvSpPr>
          <p:nvPr>
            <p:ph type="dt" sz="half" idx="10"/>
          </p:nvPr>
        </p:nvSpPr>
        <p:spPr/>
        <p:txBody>
          <a:bodyPr/>
          <a:lstStyle/>
          <a:p>
            <a:fld id="{65C636E2-698F-47E2-8421-3C7C3D6C8957}" type="datetime1">
              <a:rPr lang="fi-FI" smtClean="0"/>
              <a:t>4.5.2018</a:t>
            </a:fld>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20</a:t>
            </a:fld>
            <a:endParaRPr lang="fi-FI"/>
          </a:p>
        </p:txBody>
      </p:sp>
    </p:spTree>
    <p:extLst>
      <p:ext uri="{BB962C8B-B14F-4D97-AF65-F5344CB8AC3E}">
        <p14:creationId xmlns:p14="http://schemas.microsoft.com/office/powerpoint/2010/main" val="1014341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384633"/>
            <a:ext cx="8363272" cy="812119"/>
          </a:xfrm>
        </p:spPr>
        <p:txBody>
          <a:bodyPr/>
          <a:lstStyle/>
          <a:p>
            <a:r>
              <a:rPr lang="fi-FI" dirty="0"/>
              <a:t>Mielenterveyttä </a:t>
            </a:r>
            <a:r>
              <a:rPr lang="fi-FI" dirty="0" smtClean="0"/>
              <a:t>vahvistava työpaikka</a:t>
            </a:r>
            <a:endParaRPr lang="fi-FI" dirty="0"/>
          </a:p>
        </p:txBody>
      </p:sp>
      <p:sp>
        <p:nvSpPr>
          <p:cNvPr id="3" name="Sisällön paikkamerkki 2"/>
          <p:cNvSpPr>
            <a:spLocks noGrp="1"/>
          </p:cNvSpPr>
          <p:nvPr>
            <p:ph idx="1"/>
          </p:nvPr>
        </p:nvSpPr>
        <p:spPr>
          <a:xfrm>
            <a:off x="457200" y="1340768"/>
            <a:ext cx="8291264" cy="4786652"/>
          </a:xfrm>
        </p:spPr>
        <p:txBody>
          <a:bodyPr>
            <a:noAutofit/>
          </a:bodyPr>
          <a:lstStyle/>
          <a:p>
            <a:pPr marL="342900" lvl="0" indent="-342900">
              <a:buFont typeface="Arial" panose="020B0604020202020204" pitchFamily="34" charset="0"/>
              <a:buChar char="•"/>
            </a:pPr>
            <a:r>
              <a:rPr lang="fi-FI" sz="2400" dirty="0"/>
              <a:t>r</a:t>
            </a:r>
            <a:r>
              <a:rPr lang="fi-FI" sz="2400" dirty="0" smtClean="0"/>
              <a:t>akennetaan </a:t>
            </a:r>
            <a:r>
              <a:rPr lang="fi-FI" sz="2400" dirty="0"/>
              <a:t>ja ylläpidetään </a:t>
            </a:r>
            <a:r>
              <a:rPr lang="fi-FI" sz="2400" dirty="0" smtClean="0"/>
              <a:t>positiivista ja kannustavaa työyhteisökulttuuria</a:t>
            </a:r>
          </a:p>
          <a:p>
            <a:pPr marL="342900" lvl="0" indent="-342900">
              <a:buFont typeface="Arial" panose="020B0604020202020204" pitchFamily="34" charset="0"/>
              <a:buChar char="•"/>
            </a:pPr>
            <a:r>
              <a:rPr lang="fi-FI" sz="2400" dirty="0" smtClean="0"/>
              <a:t>johtamisella vähennetään stressitekijöitä, kuten</a:t>
            </a:r>
          </a:p>
          <a:p>
            <a:pPr marL="879461" lvl="1" indent="-342900"/>
            <a:r>
              <a:rPr lang="fi-FI" dirty="0" smtClean="0"/>
              <a:t>kohtuutonta työkuormaa ja aikatauluja</a:t>
            </a:r>
          </a:p>
          <a:p>
            <a:pPr marL="879461" lvl="1" indent="-342900"/>
            <a:r>
              <a:rPr lang="fi-FI" dirty="0" smtClean="0"/>
              <a:t>huonoa </a:t>
            </a:r>
            <a:r>
              <a:rPr lang="fi-FI" dirty="0"/>
              <a:t>viestintää ja </a:t>
            </a:r>
            <a:r>
              <a:rPr lang="fi-FI" dirty="0" smtClean="0"/>
              <a:t>vuorovaikutusta</a:t>
            </a:r>
          </a:p>
          <a:p>
            <a:pPr marL="879461" lvl="1" indent="-342900"/>
            <a:r>
              <a:rPr lang="fi-FI" dirty="0" smtClean="0"/>
              <a:t>epävarmuutta</a:t>
            </a:r>
            <a:endParaRPr lang="fi-FI" dirty="0"/>
          </a:p>
          <a:p>
            <a:pPr marL="342900" indent="-342900">
              <a:buFont typeface="Arial" panose="020B0604020202020204" pitchFamily="34" charset="0"/>
              <a:buChar char="•"/>
            </a:pPr>
            <a:r>
              <a:rPr lang="fi-FI" sz="2400" dirty="0"/>
              <a:t>o</a:t>
            </a:r>
            <a:r>
              <a:rPr lang="fi-FI" sz="2400" dirty="0" smtClean="0"/>
              <a:t>tetaan käyttöön </a:t>
            </a:r>
            <a:r>
              <a:rPr lang="fi-FI" sz="2400" dirty="0"/>
              <a:t>varhaisen tuen </a:t>
            </a:r>
            <a:r>
              <a:rPr lang="fi-FI" sz="2400" dirty="0" smtClean="0"/>
              <a:t>malli</a:t>
            </a:r>
            <a:endParaRPr lang="fi-FI" sz="2400" dirty="0"/>
          </a:p>
          <a:p>
            <a:pPr marL="342900" lvl="0" indent="-342900">
              <a:buFont typeface="Arial" panose="020B0604020202020204" pitchFamily="34" charset="0"/>
              <a:buChar char="•"/>
            </a:pPr>
            <a:r>
              <a:rPr lang="fi-FI" sz="2400" dirty="0"/>
              <a:t>m</a:t>
            </a:r>
            <a:r>
              <a:rPr lang="fi-FI" sz="2400" dirty="0" smtClean="0"/>
              <a:t>ielenterveyden häiriöön sairastuneita tuetaan</a:t>
            </a:r>
          </a:p>
          <a:p>
            <a:pPr marL="342900" lvl="0" indent="-342900">
              <a:buFont typeface="Arial" panose="020B0604020202020204" pitchFamily="34" charset="0"/>
              <a:buChar char="•"/>
            </a:pPr>
            <a:r>
              <a:rPr lang="fi-FI" sz="2400" dirty="0"/>
              <a:t>t</a:t>
            </a:r>
            <a:r>
              <a:rPr lang="fi-FI" sz="2400" dirty="0" smtClean="0"/>
              <a:t>yössä </a:t>
            </a:r>
            <a:r>
              <a:rPr lang="fi-FI" sz="2400" dirty="0"/>
              <a:t>jatkamiseen ja töihin </a:t>
            </a:r>
            <a:r>
              <a:rPr lang="fi-FI" sz="2400" dirty="0" smtClean="0"/>
              <a:t>paluuseen kiinnitetään </a:t>
            </a:r>
            <a:r>
              <a:rPr lang="fi-FI" sz="2400" dirty="0"/>
              <a:t>erityistä </a:t>
            </a:r>
            <a:r>
              <a:rPr lang="fi-FI" sz="2400" dirty="0" smtClean="0"/>
              <a:t>huomiota</a:t>
            </a:r>
            <a:endParaRPr lang="fi-FI" sz="2400" dirty="0"/>
          </a:p>
          <a:p>
            <a:pPr marL="342900" lvl="0" indent="-342900">
              <a:buFont typeface="Arial" panose="020B0604020202020204" pitchFamily="34" charset="0"/>
              <a:buChar char="•"/>
            </a:pPr>
            <a:r>
              <a:rPr lang="fi-FI" sz="2400" dirty="0" smtClean="0"/>
              <a:t>jokaista </a:t>
            </a:r>
            <a:r>
              <a:rPr lang="fi-FI" sz="2400" dirty="0"/>
              <a:t>kohdellaan </a:t>
            </a:r>
            <a:r>
              <a:rPr lang="fi-FI" sz="2400" dirty="0" smtClean="0"/>
              <a:t>oikeudenmukaisesti </a:t>
            </a:r>
            <a:r>
              <a:rPr lang="fi-FI" sz="2400" dirty="0"/>
              <a:t>ja </a:t>
            </a:r>
            <a:r>
              <a:rPr lang="fi-FI" sz="2400" dirty="0" smtClean="0"/>
              <a:t>reilusti</a:t>
            </a:r>
            <a:endParaRPr lang="fi-FI" sz="2400" dirty="0"/>
          </a:p>
          <a:p>
            <a:endParaRPr lang="fi-FI" sz="2400" dirty="0"/>
          </a:p>
        </p:txBody>
      </p:sp>
      <p:sp>
        <p:nvSpPr>
          <p:cNvPr id="4" name="Päivämäärän paikkamerkki 3"/>
          <p:cNvSpPr>
            <a:spLocks noGrp="1"/>
          </p:cNvSpPr>
          <p:nvPr>
            <p:ph type="dt" sz="half" idx="10"/>
          </p:nvPr>
        </p:nvSpPr>
        <p:spPr/>
        <p:txBody>
          <a:bodyPr/>
          <a:lstStyle/>
          <a:p>
            <a:fld id="{65C636E2-698F-47E2-8421-3C7C3D6C8957}" type="datetime1">
              <a:rPr lang="fi-FI" smtClean="0"/>
              <a:t>4.5.2018</a:t>
            </a:fld>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21</a:t>
            </a:fld>
            <a:endParaRPr lang="fi-FI"/>
          </a:p>
        </p:txBody>
      </p:sp>
    </p:spTree>
    <p:extLst>
      <p:ext uri="{BB962C8B-B14F-4D97-AF65-F5344CB8AC3E}">
        <p14:creationId xmlns:p14="http://schemas.microsoft.com/office/powerpoint/2010/main" val="1213508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Mitä tarvitaan työssä kukoistamiseen</a:t>
            </a:r>
            <a:endParaRPr lang="sv-FI" dirty="0"/>
          </a:p>
        </p:txBody>
      </p:sp>
      <p:sp>
        <p:nvSpPr>
          <p:cNvPr id="3" name="Sisällön paikkamerkki 2"/>
          <p:cNvSpPr>
            <a:spLocks noGrp="1"/>
          </p:cNvSpPr>
          <p:nvPr>
            <p:ph idx="1"/>
          </p:nvPr>
        </p:nvSpPr>
        <p:spPr>
          <a:xfrm>
            <a:off x="457200" y="1196752"/>
            <a:ext cx="8229600" cy="4930668"/>
          </a:xfrm>
        </p:spPr>
        <p:txBody>
          <a:bodyPr>
            <a:normAutofit lnSpcReduction="10000"/>
          </a:bodyPr>
          <a:lstStyle/>
          <a:p>
            <a:pPr marL="457200" indent="-457200">
              <a:buFont typeface="Arial" panose="020B0604020202020204" pitchFamily="34" charset="0"/>
              <a:buChar char="•"/>
            </a:pPr>
            <a:r>
              <a:rPr lang="fi-FI" sz="2800" dirty="0" smtClean="0"/>
              <a:t>Tunnetaitoja</a:t>
            </a:r>
          </a:p>
          <a:p>
            <a:pPr marL="457200" indent="-457200">
              <a:buFont typeface="Arial" panose="020B0604020202020204" pitchFamily="34" charset="0"/>
              <a:buChar char="•"/>
            </a:pPr>
            <a:r>
              <a:rPr lang="fi-FI" sz="2800" dirty="0" smtClean="0"/>
              <a:t>Vuorovaikutusta ja yhteistyötä</a:t>
            </a:r>
          </a:p>
          <a:p>
            <a:pPr marL="457200" indent="-457200">
              <a:buFont typeface="Arial" panose="020B0604020202020204" pitchFamily="34" charset="0"/>
              <a:buChar char="•"/>
            </a:pPr>
            <a:r>
              <a:rPr lang="fi-FI" sz="2800" dirty="0" smtClean="0"/>
              <a:t>Myötätuntoa</a:t>
            </a:r>
          </a:p>
          <a:p>
            <a:pPr marL="457200" indent="-457200">
              <a:buFont typeface="Arial" panose="020B0604020202020204" pitchFamily="34" charset="0"/>
              <a:buChar char="•"/>
            </a:pPr>
            <a:r>
              <a:rPr lang="fi-FI" sz="2800" dirty="0" smtClean="0"/>
              <a:t>Hyviä elämäntapoja</a:t>
            </a:r>
          </a:p>
          <a:p>
            <a:pPr marL="457200" indent="-457200">
              <a:buFont typeface="Arial" panose="020B0604020202020204" pitchFamily="34" charset="0"/>
              <a:buChar char="•"/>
            </a:pPr>
            <a:r>
              <a:rPr lang="fi-FI" sz="2800" dirty="0" smtClean="0"/>
              <a:t>Työmotivaatiota</a:t>
            </a:r>
          </a:p>
          <a:p>
            <a:pPr marL="457200" indent="-457200">
              <a:buFont typeface="Arial" panose="020B0604020202020204" pitchFamily="34" charset="0"/>
              <a:buChar char="•"/>
            </a:pPr>
            <a:r>
              <a:rPr lang="fi-FI" sz="2800" dirty="0" smtClean="0"/>
              <a:t>Stressin säätely</a:t>
            </a:r>
          </a:p>
          <a:p>
            <a:pPr marL="457200" indent="-457200">
              <a:buFont typeface="Arial" panose="020B0604020202020204" pitchFamily="34" charset="0"/>
              <a:buChar char="•"/>
            </a:pPr>
            <a:r>
              <a:rPr lang="fi-FI" sz="2800" dirty="0"/>
              <a:t>O</a:t>
            </a:r>
            <a:r>
              <a:rPr lang="fi-FI" sz="2800" dirty="0" smtClean="0"/>
              <a:t>mien rajojen tunnistaminen ja hyväksyminen</a:t>
            </a:r>
          </a:p>
          <a:p>
            <a:pPr marL="457200" indent="-457200">
              <a:buFont typeface="Arial" panose="020B0604020202020204" pitchFamily="34" charset="0"/>
              <a:buChar char="•"/>
            </a:pPr>
            <a:r>
              <a:rPr lang="fi-FI" sz="2800" dirty="0" smtClean="0"/>
              <a:t>Naurua</a:t>
            </a:r>
          </a:p>
          <a:p>
            <a:pPr marL="457200" indent="-457200">
              <a:buFont typeface="Arial" panose="020B0604020202020204" pitchFamily="34" charset="0"/>
              <a:buChar char="•"/>
            </a:pPr>
            <a:r>
              <a:rPr lang="fi-FI" sz="2800" dirty="0" smtClean="0"/>
              <a:t>Myönteisyyttä</a:t>
            </a:r>
          </a:p>
          <a:p>
            <a:pPr marL="457200" indent="-457200">
              <a:buFont typeface="Arial" panose="020B0604020202020204" pitchFamily="34" charset="0"/>
              <a:buChar char="•"/>
            </a:pPr>
            <a:r>
              <a:rPr lang="fi-FI" sz="2800" dirty="0" smtClean="0"/>
              <a:t>Johdon tukea ja arvostusta</a:t>
            </a:r>
            <a:endParaRPr lang="sv-FI" sz="2800" dirty="0"/>
          </a:p>
        </p:txBody>
      </p:sp>
      <p:sp>
        <p:nvSpPr>
          <p:cNvPr id="4" name="Päivämäärän paikkamerkki 3"/>
          <p:cNvSpPr>
            <a:spLocks noGrp="1"/>
          </p:cNvSpPr>
          <p:nvPr>
            <p:ph type="dt" sz="half" idx="10"/>
          </p:nvPr>
        </p:nvSpPr>
        <p:spPr/>
        <p:txBody>
          <a:bodyPr/>
          <a:lstStyle/>
          <a:p>
            <a:fld id="{65C636E2-698F-47E2-8421-3C7C3D6C8957}" type="datetime1">
              <a:rPr lang="fi-FI" smtClean="0"/>
              <a:pPr/>
              <a:t>4.5.2018</a:t>
            </a:fld>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pPr/>
              <a:t>22</a:t>
            </a:fld>
            <a:endParaRPr lang="fi-FI"/>
          </a:p>
        </p:txBody>
      </p:sp>
    </p:spTree>
    <p:extLst>
      <p:ext uri="{BB962C8B-B14F-4D97-AF65-F5344CB8AC3E}">
        <p14:creationId xmlns:p14="http://schemas.microsoft.com/office/powerpoint/2010/main" val="2828519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81431c38-df12-41fc-bce6-d8cd94a57882.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333" r="8333"/>
          <a:stretch>
            <a:fillRect/>
          </a:stretch>
        </p:blipFill>
        <p:spPr>
          <a:xfrm>
            <a:off x="-120012" y="-28010"/>
            <a:ext cx="9264012" cy="6948009"/>
          </a:xfrm>
        </p:spPr>
      </p:pic>
      <p:pic>
        <p:nvPicPr>
          <p:cNvPr id="5" name="Picture 4"/>
          <p:cNvPicPr>
            <a:picLocks noChangeAspect="1"/>
          </p:cNvPicPr>
          <p:nvPr/>
        </p:nvPicPr>
        <p:blipFill>
          <a:blip r:embed="rId4"/>
          <a:stretch>
            <a:fillRect/>
          </a:stretch>
        </p:blipFill>
        <p:spPr>
          <a:xfrm>
            <a:off x="305780" y="548680"/>
            <a:ext cx="3960440" cy="2397923"/>
          </a:xfrm>
          <a:prstGeom prst="rect">
            <a:avLst/>
          </a:prstGeom>
        </p:spPr>
      </p:pic>
      <p:pic>
        <p:nvPicPr>
          <p:cNvPr id="12" name="Picture 11" descr="mieli_logo_fi.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6296" y="5877272"/>
            <a:ext cx="1454011" cy="780201"/>
          </a:xfrm>
          <a:prstGeom prst="rect">
            <a:avLst/>
          </a:prstGeom>
        </p:spPr>
      </p:pic>
      <p:sp>
        <p:nvSpPr>
          <p:cNvPr id="2" name="Suorakulmio 1"/>
          <p:cNvSpPr/>
          <p:nvPr/>
        </p:nvSpPr>
        <p:spPr>
          <a:xfrm>
            <a:off x="17559" y="4861778"/>
            <a:ext cx="4572000" cy="1692771"/>
          </a:xfrm>
          <a:prstGeom prst="rect">
            <a:avLst/>
          </a:prstGeom>
        </p:spPr>
        <p:txBody>
          <a:bodyPr>
            <a:spAutoFit/>
          </a:bodyPr>
          <a:lstStyle/>
          <a:p>
            <a:r>
              <a:rPr lang="fi-FI" sz="4000" b="1" dirty="0" smtClean="0">
                <a:solidFill>
                  <a:schemeClr val="bg1"/>
                </a:solidFill>
              </a:rPr>
              <a:t>mielinauha.fi</a:t>
            </a:r>
          </a:p>
          <a:p>
            <a:r>
              <a:rPr lang="fi-FI" sz="2400" b="1" dirty="0">
                <a:solidFill>
                  <a:schemeClr val="bg1"/>
                </a:solidFill>
              </a:rPr>
              <a:t>#mielinauha</a:t>
            </a:r>
          </a:p>
          <a:p>
            <a:endParaRPr lang="fi-FI" sz="4000" b="1" dirty="0">
              <a:solidFill>
                <a:schemeClr val="bg1"/>
              </a:solidFill>
            </a:endParaRPr>
          </a:p>
        </p:txBody>
      </p:sp>
      <p:pic>
        <p:nvPicPr>
          <p:cNvPr id="6" name="Picture 9" descr="https://mielinauha.fi/wp-content/uploads/2018/03/APTEEKKI_logo_vaaka_FI_RGB-300x6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0157" y="6507037"/>
            <a:ext cx="1298760" cy="3008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s://mielinauha.fi/wp-content/uploads/2018/03/Tokmanni_logo_punainen_rgb-300x7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08045" y="6529238"/>
            <a:ext cx="1047241" cy="2564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5" descr="https://mielinauha.fi/wp-content/uploads/2018/03/20090618_r-kioski_tunnus_BC-1-300x10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0053" y="6484834"/>
            <a:ext cx="862497" cy="300871"/>
          </a:xfrm>
          <a:prstGeom prst="rect">
            <a:avLst/>
          </a:prstGeom>
          <a:noFill/>
          <a:extLst>
            <a:ext uri="{909E8E84-426E-40DD-AFC4-6F175D3DCCD1}">
              <a14:hiddenFill xmlns:a14="http://schemas.microsoft.com/office/drawing/2010/main">
                <a:solidFill>
                  <a:srgbClr val="FFFFFF"/>
                </a:solidFill>
              </a14:hiddenFill>
            </a:ext>
          </a:extLst>
        </p:spPr>
      </p:pic>
      <p:pic>
        <p:nvPicPr>
          <p:cNvPr id="3" name="Kuva 2"/>
          <p:cNvPicPr>
            <a:picLocks noChangeAspect="1"/>
          </p:cNvPicPr>
          <p:nvPr/>
        </p:nvPicPr>
        <p:blipFill>
          <a:blip r:embed="rId9"/>
          <a:stretch>
            <a:fillRect/>
          </a:stretch>
        </p:blipFill>
        <p:spPr>
          <a:xfrm rot="1047984">
            <a:off x="3044308" y="4427516"/>
            <a:ext cx="1057746" cy="2120090"/>
          </a:xfrm>
          <a:prstGeom prst="rect">
            <a:avLst/>
          </a:prstGeom>
        </p:spPr>
      </p:pic>
    </p:spTree>
    <p:extLst>
      <p:ext uri="{BB962C8B-B14F-4D97-AF65-F5344CB8AC3E}">
        <p14:creationId xmlns:p14="http://schemas.microsoft.com/office/powerpoint/2010/main" val="3579930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539552" y="5949284"/>
            <a:ext cx="8229600" cy="524091"/>
          </a:xfrm>
          <a:prstGeom prst="rect">
            <a:avLst/>
          </a:prstGeom>
        </p:spPr>
        <p:txBody>
          <a:bodyPr/>
          <a:lstStyle>
            <a:lvl1pPr algn="l" defTabSz="914400" rtl="0" eaLnBrk="1" latinLnBrk="0" hangingPunct="1">
              <a:spcBef>
                <a:spcPct val="0"/>
              </a:spcBef>
              <a:buNone/>
              <a:defRPr sz="3200" b="1" kern="1200" cap="none" spc="0" baseline="0">
                <a:solidFill>
                  <a:srgbClr val="00E13C"/>
                </a:solidFill>
                <a:latin typeface="+mj-lt"/>
                <a:ea typeface="+mj-ea"/>
                <a:cs typeface="+mj-cs"/>
              </a:defRPr>
            </a:lvl1pPr>
          </a:lstStyle>
          <a:p>
            <a:pPr algn="ctr"/>
            <a:r>
              <a:rPr lang="fi-FI"/>
              <a:t>Kiitos!</a:t>
            </a:r>
            <a:endParaRPr lang="fi-FI" dirty="0"/>
          </a:p>
        </p:txBody>
      </p:sp>
    </p:spTree>
    <p:extLst>
      <p:ext uri="{BB962C8B-B14F-4D97-AF65-F5344CB8AC3E}">
        <p14:creationId xmlns:p14="http://schemas.microsoft.com/office/powerpoint/2010/main" val="3544956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838"/>
            <a:ext cx="8229600" cy="955576"/>
          </a:xfrm>
        </p:spPr>
        <p:txBody>
          <a:bodyPr/>
          <a:lstStyle/>
          <a:p>
            <a:r>
              <a:rPr lang="en-US" dirty="0" err="1" smtClean="0">
                <a:solidFill>
                  <a:schemeClr val="tx1">
                    <a:lumMod val="50000"/>
                    <a:lumOff val="50000"/>
                  </a:schemeClr>
                </a:solidFill>
              </a:rPr>
              <a:t>Keskeisiä</a:t>
            </a:r>
            <a:r>
              <a:rPr lang="en-US" dirty="0" smtClean="0">
                <a:solidFill>
                  <a:schemeClr val="tx1">
                    <a:lumMod val="50000"/>
                    <a:lumOff val="50000"/>
                  </a:schemeClr>
                </a:solidFill>
              </a:rPr>
              <a:t> </a:t>
            </a:r>
            <a:r>
              <a:rPr lang="en-US" dirty="0" err="1" smtClean="0">
                <a:solidFill>
                  <a:schemeClr val="tx1">
                    <a:lumMod val="50000"/>
                    <a:lumOff val="50000"/>
                  </a:schemeClr>
                </a:solidFill>
              </a:rPr>
              <a:t>toimintamuotoja</a:t>
            </a:r>
            <a:endParaRPr lang="en-US" dirty="0">
              <a:solidFill>
                <a:schemeClr val="tx1">
                  <a:lumMod val="50000"/>
                  <a:lumOff val="50000"/>
                </a:schemeClr>
              </a:solidFill>
            </a:endParaRPr>
          </a:p>
        </p:txBody>
      </p:sp>
      <p:sp>
        <p:nvSpPr>
          <p:cNvPr id="3" name="Content Placeholder 2"/>
          <p:cNvSpPr>
            <a:spLocks noGrp="1"/>
          </p:cNvSpPr>
          <p:nvPr>
            <p:ph idx="1"/>
          </p:nvPr>
        </p:nvSpPr>
        <p:spPr>
          <a:xfrm>
            <a:off x="251520" y="1560111"/>
            <a:ext cx="5824497" cy="4457700"/>
          </a:xfrm>
        </p:spPr>
        <p:txBody>
          <a:bodyPr vert="horz" lIns="91440" tIns="45720" rIns="91440" bIns="45720" rtlCol="0" anchor="t">
            <a:normAutofit fontScale="92500" lnSpcReduction="20000"/>
          </a:bodyPr>
          <a:lstStyle/>
          <a:p>
            <a:pPr marL="342900" indent="-342900">
              <a:buFont typeface="Arial"/>
              <a:buChar char="•"/>
            </a:pPr>
            <a:r>
              <a:rPr lang="fi-FI" sz="2300" dirty="0"/>
              <a:t>Kriisiauttaminen</a:t>
            </a:r>
          </a:p>
          <a:p>
            <a:pPr marL="523875" lvl="2" indent="-342900">
              <a:buFont typeface="Arial"/>
              <a:buChar char="•"/>
            </a:pPr>
            <a:r>
              <a:rPr lang="fi-FI" sz="1900" dirty="0"/>
              <a:t>Valtakunnallinen kriisipuhelin)</a:t>
            </a:r>
          </a:p>
          <a:p>
            <a:pPr marL="523875" lvl="2" indent="-342900">
              <a:buFont typeface="Arial"/>
              <a:buChar char="•"/>
            </a:pPr>
            <a:r>
              <a:rPr lang="fi-FI" sz="1900" dirty="0"/>
              <a:t>Kriisivastaanotto</a:t>
            </a:r>
          </a:p>
          <a:p>
            <a:pPr marL="523875" lvl="2" indent="-342900">
              <a:buFont typeface="Arial"/>
              <a:buChar char="•"/>
            </a:pPr>
            <a:r>
              <a:rPr lang="fi-FI" sz="1900" dirty="0"/>
              <a:t>Verkkoauttaminen (Tukinet, Sekasin </a:t>
            </a:r>
            <a:r>
              <a:rPr lang="fi-FI" sz="1900" dirty="0" err="1"/>
              <a:t>chat</a:t>
            </a:r>
            <a:r>
              <a:rPr lang="fi-FI" sz="1900" dirty="0"/>
              <a:t>)</a:t>
            </a:r>
          </a:p>
          <a:p>
            <a:pPr marL="523875" lvl="2" indent="-342900">
              <a:buFont typeface="Arial"/>
              <a:buChar char="•"/>
            </a:pPr>
            <a:r>
              <a:rPr lang="fi-FI" sz="1900" dirty="0"/>
              <a:t>Ryhmätoiminta</a:t>
            </a:r>
          </a:p>
          <a:p>
            <a:pPr marL="342900" indent="-342900">
              <a:buFont typeface="Arial"/>
              <a:buChar char="•"/>
            </a:pPr>
            <a:r>
              <a:rPr lang="fi-FI" sz="2300" dirty="0" smtClean="0"/>
              <a:t>Mielenterveyden edistäminen</a:t>
            </a:r>
          </a:p>
          <a:p>
            <a:pPr marL="523875" lvl="2" indent="-342900">
              <a:buFont typeface="Arial"/>
              <a:buChar char="•"/>
            </a:pPr>
            <a:r>
              <a:rPr lang="fi-FI" sz="1900" dirty="0" smtClean="0"/>
              <a:t>Lapset ja nuoret – menetelmiä ja aineistoja esiopetuksesta toiselle asteelle</a:t>
            </a:r>
          </a:p>
          <a:p>
            <a:pPr marL="523875" lvl="2" indent="-342900">
              <a:buFont typeface="Arial"/>
              <a:buChar char="•"/>
            </a:pPr>
            <a:r>
              <a:rPr lang="fi-FI" sz="1900" dirty="0" smtClean="0"/>
              <a:t>Työikäiset, mm. Mielenterveyden ensiapu, yrittäjien Kilta-toiminta</a:t>
            </a:r>
          </a:p>
          <a:p>
            <a:pPr marL="523875" lvl="2" indent="-342900">
              <a:buFont typeface="Arial"/>
              <a:buChar char="•"/>
            </a:pPr>
            <a:r>
              <a:rPr lang="fi-FI" sz="1900" dirty="0" smtClean="0"/>
              <a:t>Ikääntyneet, mm. seniorien hyvinvointitreenit</a:t>
            </a:r>
          </a:p>
          <a:p>
            <a:pPr marL="342900" indent="-342900">
              <a:buFont typeface="Arial"/>
              <a:buChar char="•"/>
            </a:pPr>
            <a:endParaRPr lang="en-US" sz="2300" dirty="0"/>
          </a:p>
        </p:txBody>
      </p:sp>
      <p:sp>
        <p:nvSpPr>
          <p:cNvPr id="4" name="Date Placeholder 3"/>
          <p:cNvSpPr>
            <a:spLocks noGrp="1"/>
          </p:cNvSpPr>
          <p:nvPr>
            <p:ph type="dt" sz="half" idx="10"/>
          </p:nvPr>
        </p:nvSpPr>
        <p:spPr/>
        <p:txBody>
          <a:bodyPr/>
          <a:lstStyle/>
          <a:p>
            <a:fld id="{A96AD84F-7737-4704-8150-A570285BDB16}" type="datetime1">
              <a:rPr lang="fi-FI" smtClean="0"/>
              <a:t>4.5.2018</a:t>
            </a:fld>
            <a:endParaRPr lang="fi-FI"/>
          </a:p>
        </p:txBody>
      </p:sp>
      <p:sp>
        <p:nvSpPr>
          <p:cNvPr id="5" name="Footer Placeholder 4"/>
          <p:cNvSpPr>
            <a:spLocks noGrp="1"/>
          </p:cNvSpPr>
          <p:nvPr>
            <p:ph type="ftr" sz="quarter" idx="11"/>
          </p:nvPr>
        </p:nvSpPr>
        <p:spPr/>
        <p:txBody>
          <a:bodyPr/>
          <a:lstStyle/>
          <a:p>
            <a:r>
              <a:rPr lang="fi-FI"/>
              <a:t>mielenterveysseura.fi</a:t>
            </a:r>
          </a:p>
        </p:txBody>
      </p:sp>
      <p:sp>
        <p:nvSpPr>
          <p:cNvPr id="6" name="Slide Number Placeholder 5"/>
          <p:cNvSpPr>
            <a:spLocks noGrp="1"/>
          </p:cNvSpPr>
          <p:nvPr>
            <p:ph type="sldNum" sz="quarter" idx="12"/>
          </p:nvPr>
        </p:nvSpPr>
        <p:spPr/>
        <p:txBody>
          <a:bodyPr/>
          <a:lstStyle/>
          <a:p>
            <a:fld id="{29F13F21-89A0-4E12-8E58-753F65C13159}" type="slidenum">
              <a:rPr lang="fi-FI" smtClean="0"/>
              <a:t>3</a:t>
            </a:fld>
            <a:endParaRPr lang="fi-FI"/>
          </a:p>
        </p:txBody>
      </p:sp>
      <p:pic>
        <p:nvPicPr>
          <p:cNvPr id="9" name="Kuva 8"/>
          <p:cNvPicPr>
            <a:picLocks noChangeAspect="1"/>
          </p:cNvPicPr>
          <p:nvPr/>
        </p:nvPicPr>
        <p:blipFill>
          <a:blip r:embed="rId3"/>
          <a:stretch>
            <a:fillRect/>
          </a:stretch>
        </p:blipFill>
        <p:spPr>
          <a:xfrm rot="9832261">
            <a:off x="5751672" y="5147037"/>
            <a:ext cx="1438967" cy="1022094"/>
          </a:xfrm>
          <a:prstGeom prst="rect">
            <a:avLst/>
          </a:prstGeom>
        </p:spPr>
      </p:pic>
      <p:pic>
        <p:nvPicPr>
          <p:cNvPr id="10" name="Kuva 9"/>
          <p:cNvPicPr>
            <a:picLocks noChangeAspect="1"/>
          </p:cNvPicPr>
          <p:nvPr/>
        </p:nvPicPr>
        <p:blipFill>
          <a:blip r:embed="rId4"/>
          <a:stretch>
            <a:fillRect/>
          </a:stretch>
        </p:blipFill>
        <p:spPr>
          <a:xfrm>
            <a:off x="6893098" y="3429000"/>
            <a:ext cx="1694507" cy="2376320"/>
          </a:xfrm>
          <a:prstGeom prst="rect">
            <a:avLst/>
          </a:prstGeom>
        </p:spPr>
      </p:pic>
      <p:pic>
        <p:nvPicPr>
          <p:cNvPr id="11" name="Kuva 10"/>
          <p:cNvPicPr>
            <a:picLocks noChangeAspect="1"/>
          </p:cNvPicPr>
          <p:nvPr/>
        </p:nvPicPr>
        <p:blipFill>
          <a:blip r:embed="rId5"/>
          <a:stretch>
            <a:fillRect/>
          </a:stretch>
        </p:blipFill>
        <p:spPr>
          <a:xfrm>
            <a:off x="6904597" y="918269"/>
            <a:ext cx="2021745" cy="2528448"/>
          </a:xfrm>
          <a:prstGeom prst="rect">
            <a:avLst/>
          </a:prstGeom>
        </p:spPr>
      </p:pic>
      <p:sp>
        <p:nvSpPr>
          <p:cNvPr id="8" name="Suorakulmio 7"/>
          <p:cNvSpPr/>
          <p:nvPr/>
        </p:nvSpPr>
        <p:spPr>
          <a:xfrm>
            <a:off x="5940152" y="2348880"/>
            <a:ext cx="3168352" cy="1280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p:cNvPicPr>
            <a:picLocks noChangeAspect="1"/>
          </p:cNvPicPr>
          <p:nvPr/>
        </p:nvPicPr>
        <p:blipFill>
          <a:blip r:embed="rId6"/>
          <a:stretch>
            <a:fillRect/>
          </a:stretch>
        </p:blipFill>
        <p:spPr>
          <a:xfrm>
            <a:off x="6045716" y="1932818"/>
            <a:ext cx="1917269" cy="1917269"/>
          </a:xfrm>
          <a:prstGeom prst="rect">
            <a:avLst/>
          </a:prstGeom>
        </p:spPr>
      </p:pic>
    </p:spTree>
    <p:extLst>
      <p:ext uri="{BB962C8B-B14F-4D97-AF65-F5344CB8AC3E}">
        <p14:creationId xmlns:p14="http://schemas.microsoft.com/office/powerpoint/2010/main" val="3215281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39552" y="1792520"/>
            <a:ext cx="8136904" cy="2634343"/>
          </a:xfrm>
        </p:spPr>
        <p:txBody>
          <a:bodyPr/>
          <a:lstStyle/>
          <a:p>
            <a:r>
              <a:rPr lang="fi-FI" dirty="0"/>
              <a:t>Työelämän mielenterveyden ensiapu </a:t>
            </a:r>
            <a:r>
              <a:rPr lang="fi-FI" dirty="0" smtClean="0"/>
              <a:t>TMTEA</a:t>
            </a:r>
            <a:endParaRPr lang="fi-FI" dirty="0"/>
          </a:p>
        </p:txBody>
      </p:sp>
    </p:spTree>
    <p:extLst>
      <p:ext uri="{BB962C8B-B14F-4D97-AF65-F5344CB8AC3E}">
        <p14:creationId xmlns:p14="http://schemas.microsoft.com/office/powerpoint/2010/main" val="637490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926869" y="1484784"/>
            <a:ext cx="8229600" cy="4457020"/>
          </a:xfrm>
        </p:spPr>
        <p:txBody>
          <a:bodyPr>
            <a:normAutofit fontScale="77500" lnSpcReduction="20000"/>
          </a:bodyPr>
          <a:lstStyle/>
          <a:p>
            <a:r>
              <a:rPr lang="fi-FI" sz="6000" b="1" dirty="0" smtClean="0">
                <a:latin typeface="+mj-lt"/>
              </a:rPr>
              <a:t>Jokainen meistä kokee mielenterveyden ongelmia elämänsä aikana.</a:t>
            </a:r>
          </a:p>
          <a:p>
            <a:endParaRPr lang="fi-FI" sz="6000" b="1" dirty="0">
              <a:solidFill>
                <a:srgbClr val="01FF3C"/>
              </a:solidFill>
              <a:latin typeface="+mj-lt"/>
            </a:endParaRPr>
          </a:p>
          <a:p>
            <a:r>
              <a:rPr lang="fi-FI" sz="3600" b="1" dirty="0" smtClean="0">
                <a:solidFill>
                  <a:schemeClr val="tx1">
                    <a:lumMod val="50000"/>
                    <a:lumOff val="50000"/>
                  </a:schemeClr>
                </a:solidFill>
                <a:latin typeface="+mj-lt"/>
              </a:rPr>
              <a:t>Joka toinen </a:t>
            </a:r>
            <a:r>
              <a:rPr lang="fi-FI" sz="6500" b="1" dirty="0" smtClean="0">
                <a:solidFill>
                  <a:schemeClr val="accent1"/>
                </a:solidFill>
                <a:latin typeface="+mj-lt"/>
              </a:rPr>
              <a:t>sairastuu.</a:t>
            </a:r>
            <a:endParaRPr lang="fi-FI" dirty="0" smtClean="0">
              <a:solidFill>
                <a:schemeClr val="accent1"/>
              </a:solidFill>
            </a:endParaRPr>
          </a:p>
        </p:txBody>
      </p:sp>
      <p:sp>
        <p:nvSpPr>
          <p:cNvPr id="4" name="Päivämäärän paikkamerkki 3"/>
          <p:cNvSpPr>
            <a:spLocks noGrp="1"/>
          </p:cNvSpPr>
          <p:nvPr>
            <p:ph type="dt" sz="half" idx="10"/>
          </p:nvPr>
        </p:nvSpPr>
        <p:spPr/>
        <p:txBody>
          <a:bodyPr/>
          <a:lstStyle/>
          <a:p>
            <a:fld id="{65C636E2-698F-47E2-8421-3C7C3D6C8957}" type="datetime1">
              <a:rPr lang="fi-FI" smtClean="0"/>
              <a:t>4.5.2018</a:t>
            </a:fld>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5</a:t>
            </a:fld>
            <a:endParaRPr lang="fi-FI"/>
          </a:p>
        </p:txBody>
      </p:sp>
    </p:spTree>
    <p:extLst>
      <p:ext uri="{BB962C8B-B14F-4D97-AF65-F5344CB8AC3E}">
        <p14:creationId xmlns:p14="http://schemas.microsoft.com/office/powerpoint/2010/main" val="1202206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1560" y="1916832"/>
            <a:ext cx="8229600" cy="1028147"/>
          </a:xfrm>
        </p:spPr>
        <p:txBody>
          <a:bodyPr/>
          <a:lstStyle/>
          <a:p>
            <a:r>
              <a:rPr lang="fi-FI" sz="12000" dirty="0">
                <a:solidFill>
                  <a:schemeClr val="accent1"/>
                </a:solidFill>
              </a:rPr>
              <a:t>27% </a:t>
            </a:r>
            <a:r>
              <a:rPr lang="fi-FI" sz="10000" dirty="0" smtClean="0">
                <a:solidFill>
                  <a:schemeClr val="accent1"/>
                </a:solidFill>
              </a:rPr>
              <a:t/>
            </a:r>
            <a:br>
              <a:rPr lang="fi-FI" sz="10000" dirty="0" smtClean="0">
                <a:solidFill>
                  <a:schemeClr val="accent1"/>
                </a:solidFill>
              </a:rPr>
            </a:br>
            <a:r>
              <a:rPr lang="fi-FI" dirty="0" smtClean="0">
                <a:solidFill>
                  <a:schemeClr val="accent1"/>
                </a:solidFill>
              </a:rPr>
              <a:t>EU:n </a:t>
            </a:r>
            <a:r>
              <a:rPr lang="fi-FI" dirty="0">
                <a:solidFill>
                  <a:schemeClr val="accent1"/>
                </a:solidFill>
              </a:rPr>
              <a:t>työikäisestä väestöstä on kokenut vuoden aikana vähintään yhden mielenterveyden häiriön.</a:t>
            </a:r>
          </a:p>
        </p:txBody>
      </p:sp>
      <p:sp>
        <p:nvSpPr>
          <p:cNvPr id="3" name="Päivämäärän paikkamerkki 2"/>
          <p:cNvSpPr>
            <a:spLocks noGrp="1"/>
          </p:cNvSpPr>
          <p:nvPr>
            <p:ph type="dt" sz="half" idx="10"/>
          </p:nvPr>
        </p:nvSpPr>
        <p:spPr/>
        <p:txBody>
          <a:bodyPr/>
          <a:lstStyle/>
          <a:p>
            <a:fld id="{EAC61F32-6966-4227-9A7F-DD49B38BED1C}" type="datetime1">
              <a:rPr lang="fi-FI" smtClean="0"/>
              <a:t>4.5.2018</a:t>
            </a:fld>
            <a:endParaRPr lang="fi-FI"/>
          </a:p>
        </p:txBody>
      </p:sp>
      <p:sp>
        <p:nvSpPr>
          <p:cNvPr id="4" name="Alatunnisteen paikkamerkki 3"/>
          <p:cNvSpPr>
            <a:spLocks noGrp="1"/>
          </p:cNvSpPr>
          <p:nvPr>
            <p:ph type="ftr" sz="quarter" idx="11"/>
          </p:nvPr>
        </p:nvSpPr>
        <p:spPr/>
        <p:txBody>
          <a:bodyPr/>
          <a:lstStyle/>
          <a:p>
            <a:r>
              <a:rPr lang="fi-FI" smtClean="0"/>
              <a:t>mielenterveysseura.fi</a:t>
            </a:r>
            <a:endParaRPr lang="fi-FI"/>
          </a:p>
        </p:txBody>
      </p:sp>
      <p:sp>
        <p:nvSpPr>
          <p:cNvPr id="5" name="Dian numeron paikkamerkki 4"/>
          <p:cNvSpPr>
            <a:spLocks noGrp="1"/>
          </p:cNvSpPr>
          <p:nvPr>
            <p:ph type="sldNum" sz="quarter" idx="12"/>
          </p:nvPr>
        </p:nvSpPr>
        <p:spPr/>
        <p:txBody>
          <a:bodyPr/>
          <a:lstStyle/>
          <a:p>
            <a:fld id="{29F13F21-89A0-4E12-8E58-753F65C13159}" type="slidenum">
              <a:rPr lang="fi-FI" smtClean="0"/>
              <a:t>6</a:t>
            </a:fld>
            <a:endParaRPr lang="fi-FI"/>
          </a:p>
        </p:txBody>
      </p:sp>
      <p:sp>
        <p:nvSpPr>
          <p:cNvPr id="6" name="Suorakulmio 5"/>
          <p:cNvSpPr/>
          <p:nvPr/>
        </p:nvSpPr>
        <p:spPr>
          <a:xfrm>
            <a:off x="2725218" y="5373216"/>
            <a:ext cx="5972675" cy="615553"/>
          </a:xfrm>
          <a:prstGeom prst="rect">
            <a:avLst/>
          </a:prstGeom>
        </p:spPr>
        <p:txBody>
          <a:bodyPr wrap="square">
            <a:spAutoFit/>
          </a:bodyPr>
          <a:lstStyle/>
          <a:p>
            <a:pPr lvl="1" indent="0" algn="r">
              <a:buNone/>
            </a:pPr>
            <a:r>
              <a:rPr lang="fi-FI" sz="1700" dirty="0" err="1" smtClean="0">
                <a:solidFill>
                  <a:srgbClr val="6A6E73"/>
                </a:solidFill>
              </a:rPr>
              <a:t>Mental</a:t>
            </a:r>
            <a:r>
              <a:rPr lang="fi-FI" sz="1700" dirty="0" smtClean="0">
                <a:solidFill>
                  <a:srgbClr val="6A6E73"/>
                </a:solidFill>
              </a:rPr>
              <a:t> Health at </a:t>
            </a:r>
            <a:r>
              <a:rPr lang="fi-FI" sz="1700" dirty="0" err="1" smtClean="0">
                <a:solidFill>
                  <a:srgbClr val="6A6E73"/>
                </a:solidFill>
              </a:rPr>
              <a:t>the</a:t>
            </a:r>
            <a:r>
              <a:rPr lang="fi-FI" sz="1700" dirty="0" smtClean="0">
                <a:solidFill>
                  <a:srgbClr val="6A6E73"/>
                </a:solidFill>
              </a:rPr>
              <a:t> </a:t>
            </a:r>
            <a:r>
              <a:rPr lang="fi-FI" sz="1700" dirty="0" err="1" smtClean="0">
                <a:solidFill>
                  <a:srgbClr val="6A6E73"/>
                </a:solidFill>
              </a:rPr>
              <a:t>Workplace</a:t>
            </a:r>
            <a:r>
              <a:rPr lang="fi-FI" sz="1700" dirty="0" smtClean="0">
                <a:solidFill>
                  <a:srgbClr val="6A6E73"/>
                </a:solidFill>
              </a:rPr>
              <a:t> –raportti </a:t>
            </a:r>
            <a:br>
              <a:rPr lang="fi-FI" sz="1700" dirty="0" smtClean="0">
                <a:solidFill>
                  <a:srgbClr val="6A6E73"/>
                </a:solidFill>
              </a:rPr>
            </a:br>
            <a:r>
              <a:rPr lang="fi-FI" sz="1700" dirty="0" smtClean="0">
                <a:solidFill>
                  <a:srgbClr val="6A6E73"/>
                </a:solidFill>
              </a:rPr>
              <a:t>(</a:t>
            </a:r>
            <a:r>
              <a:rPr lang="fi-FI" sz="1700" dirty="0" err="1" smtClean="0">
                <a:solidFill>
                  <a:srgbClr val="6A6E73"/>
                </a:solidFill>
              </a:rPr>
              <a:t>Joint</a:t>
            </a:r>
            <a:r>
              <a:rPr lang="fi-FI" sz="1700" dirty="0" smtClean="0">
                <a:solidFill>
                  <a:srgbClr val="6A6E73"/>
                </a:solidFill>
              </a:rPr>
              <a:t> Action for </a:t>
            </a:r>
            <a:r>
              <a:rPr lang="fi-FI" sz="1700" dirty="0" err="1" smtClean="0">
                <a:solidFill>
                  <a:srgbClr val="6A6E73"/>
                </a:solidFill>
              </a:rPr>
              <a:t>Mental</a:t>
            </a:r>
            <a:r>
              <a:rPr lang="fi-FI" sz="1700" dirty="0" smtClean="0">
                <a:solidFill>
                  <a:srgbClr val="6A6E73"/>
                </a:solidFill>
              </a:rPr>
              <a:t> Health and </a:t>
            </a:r>
            <a:r>
              <a:rPr lang="fi-FI" sz="1700" dirty="0" err="1" smtClean="0">
                <a:solidFill>
                  <a:srgbClr val="6A6E73"/>
                </a:solidFill>
              </a:rPr>
              <a:t>Well-Being</a:t>
            </a:r>
            <a:r>
              <a:rPr lang="fi-FI" sz="1700" dirty="0" smtClean="0">
                <a:solidFill>
                  <a:srgbClr val="6A6E73"/>
                </a:solidFill>
              </a:rPr>
              <a:t> 2016)</a:t>
            </a:r>
            <a:endParaRPr lang="fi-FI" sz="1700" dirty="0">
              <a:solidFill>
                <a:srgbClr val="6A6E73"/>
              </a:solidFill>
            </a:endParaRPr>
          </a:p>
        </p:txBody>
      </p:sp>
      <p:sp>
        <p:nvSpPr>
          <p:cNvPr id="9" name="Otsikko 1"/>
          <p:cNvSpPr txBox="1">
            <a:spLocks/>
          </p:cNvSpPr>
          <p:nvPr/>
        </p:nvSpPr>
        <p:spPr>
          <a:xfrm>
            <a:off x="611840" y="230007"/>
            <a:ext cx="7355160" cy="95557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cap="all" spc="0" baseline="0">
                <a:solidFill>
                  <a:schemeClr val="tx2"/>
                </a:solidFill>
                <a:latin typeface="+mj-lt"/>
                <a:ea typeface="+mj-ea"/>
                <a:cs typeface="+mj-cs"/>
              </a:defRPr>
            </a:lvl1pPr>
          </a:lstStyle>
          <a:p>
            <a:r>
              <a:rPr lang="fi-FI" dirty="0" smtClean="0">
                <a:solidFill>
                  <a:schemeClr val="accent2"/>
                </a:solidFill>
              </a:rPr>
              <a:t>Noin </a:t>
            </a:r>
            <a:r>
              <a:rPr lang="fi-FI" dirty="0" smtClean="0">
                <a:solidFill>
                  <a:schemeClr val="accent1"/>
                </a:solidFill>
              </a:rPr>
              <a:t>400 000 </a:t>
            </a:r>
          </a:p>
          <a:p>
            <a:r>
              <a:rPr lang="fi-FI" dirty="0" smtClean="0">
                <a:solidFill>
                  <a:schemeClr val="accent2"/>
                </a:solidFill>
              </a:rPr>
              <a:t>Suomalaista käyttää masennuslääkkeitä</a:t>
            </a:r>
            <a:endParaRPr lang="fi-FI" dirty="0">
              <a:solidFill>
                <a:schemeClr val="accent2"/>
              </a:solidFill>
            </a:endParaRPr>
          </a:p>
        </p:txBody>
      </p:sp>
    </p:spTree>
    <p:extLst>
      <p:ext uri="{BB962C8B-B14F-4D97-AF65-F5344CB8AC3E}">
        <p14:creationId xmlns:p14="http://schemas.microsoft.com/office/powerpoint/2010/main" val="3488361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orakulmio 61"/>
          <p:cNvSpPr/>
          <p:nvPr/>
        </p:nvSpPr>
        <p:spPr>
          <a:xfrm>
            <a:off x="4788024" y="3212976"/>
            <a:ext cx="3884240" cy="2984950"/>
          </a:xfrm>
          <a:prstGeom prst="rect">
            <a:avLst/>
          </a:prstGeom>
          <a:solidFill>
            <a:srgbClr val="F0F0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48" name="Sisällön paikkamerkki 47"/>
          <p:cNvGraphicFramePr>
            <a:graphicFrameLocks noGrp="1"/>
          </p:cNvGraphicFramePr>
          <p:nvPr>
            <p:ph sz="half" idx="1"/>
            <p:extLst/>
          </p:nvPr>
        </p:nvGraphicFramePr>
        <p:xfrm>
          <a:off x="4788024" y="3284984"/>
          <a:ext cx="3884240" cy="2912942"/>
        </p:xfrm>
        <a:graphic>
          <a:graphicData uri="http://schemas.openxmlformats.org/drawingml/2006/chart">
            <c:chart xmlns:c="http://schemas.openxmlformats.org/drawingml/2006/chart" xmlns:r="http://schemas.openxmlformats.org/officeDocument/2006/relationships" r:id="rId3"/>
          </a:graphicData>
        </a:graphic>
      </p:graphicFrame>
      <p:sp>
        <p:nvSpPr>
          <p:cNvPr id="11" name="Sisällön paikkamerkki 10"/>
          <p:cNvSpPr>
            <a:spLocks noGrp="1"/>
          </p:cNvSpPr>
          <p:nvPr>
            <p:ph sz="half" idx="2"/>
          </p:nvPr>
        </p:nvSpPr>
        <p:spPr>
          <a:xfrm>
            <a:off x="539552" y="3228275"/>
            <a:ext cx="3826768" cy="2968088"/>
          </a:xfrm>
        </p:spPr>
        <p:txBody>
          <a:bodyPr>
            <a:normAutofit/>
          </a:bodyPr>
          <a:lstStyle/>
          <a:p>
            <a:pPr marL="0" indent="0">
              <a:buNone/>
            </a:pPr>
            <a:r>
              <a:rPr lang="fi-FI" sz="1600" dirty="0"/>
              <a:t>Viimeisen vuoden aikana itse koetut tai lähipiirissä havaitut </a:t>
            </a:r>
            <a:r>
              <a:rPr lang="fi-FI" sz="1600" dirty="0" smtClean="0"/>
              <a:t>asiat</a:t>
            </a:r>
            <a:endParaRPr lang="fi-FI" sz="1600" dirty="0"/>
          </a:p>
        </p:txBody>
      </p:sp>
      <p:sp>
        <p:nvSpPr>
          <p:cNvPr id="4" name="Alatunnisteen paikkamerkki 3"/>
          <p:cNvSpPr>
            <a:spLocks noGrp="1"/>
          </p:cNvSpPr>
          <p:nvPr>
            <p:ph type="ftr" sz="quarter" idx="11"/>
          </p:nvPr>
        </p:nvSpPr>
        <p:spPr/>
        <p:txBody>
          <a:bodyPr/>
          <a:lstStyle/>
          <a:p>
            <a:r>
              <a:rPr lang="fi-FI" smtClean="0"/>
              <a:t>mielenterveysseura.fi</a:t>
            </a:r>
            <a:endParaRPr lang="fi-FI" dirty="0"/>
          </a:p>
        </p:txBody>
      </p:sp>
      <p:graphicFrame>
        <p:nvGraphicFramePr>
          <p:cNvPr id="60" name="Kaavio 59"/>
          <p:cNvGraphicFramePr/>
          <p:nvPr>
            <p:extLst/>
          </p:nvPr>
        </p:nvGraphicFramePr>
        <p:xfrm>
          <a:off x="323528" y="3933055"/>
          <a:ext cx="4042793" cy="2516911"/>
        </p:xfrm>
        <a:graphic>
          <a:graphicData uri="http://schemas.openxmlformats.org/drawingml/2006/chart">
            <c:chart xmlns:c="http://schemas.openxmlformats.org/drawingml/2006/chart" xmlns:r="http://schemas.openxmlformats.org/officeDocument/2006/relationships" r:id="rId4"/>
          </a:graphicData>
        </a:graphic>
      </p:graphicFrame>
      <p:sp>
        <p:nvSpPr>
          <p:cNvPr id="2" name="Tekstiruutu 1"/>
          <p:cNvSpPr txBox="1"/>
          <p:nvPr/>
        </p:nvSpPr>
        <p:spPr>
          <a:xfrm>
            <a:off x="539552" y="6309320"/>
            <a:ext cx="4104456" cy="430887"/>
          </a:xfrm>
          <a:prstGeom prst="rect">
            <a:avLst/>
          </a:prstGeom>
          <a:noFill/>
        </p:spPr>
        <p:txBody>
          <a:bodyPr wrap="square" rtlCol="0">
            <a:spAutoFit/>
          </a:bodyPr>
          <a:lstStyle/>
          <a:p>
            <a:r>
              <a:rPr lang="fi-FI" sz="1050" i="1" dirty="0" smtClean="0">
                <a:solidFill>
                  <a:srgbClr val="6A6E73"/>
                </a:solidFill>
              </a:rPr>
              <a:t>Lähde: Kansalaiset </a:t>
            </a:r>
            <a:r>
              <a:rPr lang="fi-FI" sz="1050" i="1" dirty="0">
                <a:solidFill>
                  <a:srgbClr val="6A6E73"/>
                </a:solidFill>
              </a:rPr>
              <a:t>ja henkinen </a:t>
            </a:r>
            <a:r>
              <a:rPr lang="fi-FI" sz="1050" i="1" dirty="0" smtClean="0">
                <a:solidFill>
                  <a:srgbClr val="6A6E73"/>
                </a:solidFill>
              </a:rPr>
              <a:t>kuormittuminen -gallup </a:t>
            </a:r>
            <a:br>
              <a:rPr lang="fi-FI" sz="1050" i="1" dirty="0" smtClean="0">
                <a:solidFill>
                  <a:srgbClr val="6A6E73"/>
                </a:solidFill>
              </a:rPr>
            </a:br>
            <a:r>
              <a:rPr lang="fi-FI" sz="1050" i="1" dirty="0" smtClean="0">
                <a:solidFill>
                  <a:srgbClr val="6A6E73"/>
                </a:solidFill>
              </a:rPr>
              <a:t>(</a:t>
            </a:r>
            <a:r>
              <a:rPr lang="fi-FI" sz="1050" i="1" dirty="0" err="1" smtClean="0">
                <a:solidFill>
                  <a:srgbClr val="6A6E73"/>
                </a:solidFill>
              </a:rPr>
              <a:t>Kantar</a:t>
            </a:r>
            <a:r>
              <a:rPr lang="fi-FI" sz="1050" i="1" dirty="0" smtClean="0">
                <a:solidFill>
                  <a:srgbClr val="6A6E73"/>
                </a:solidFill>
              </a:rPr>
              <a:t> </a:t>
            </a:r>
            <a:r>
              <a:rPr lang="fi-FI" sz="1050" i="1" dirty="0">
                <a:solidFill>
                  <a:srgbClr val="6A6E73"/>
                </a:solidFill>
              </a:rPr>
              <a:t>TNS Oy / Suomen Mielenterveysseura </a:t>
            </a:r>
            <a:r>
              <a:rPr lang="fi-FI" sz="1050" i="1" dirty="0" smtClean="0">
                <a:solidFill>
                  <a:srgbClr val="6A6E73"/>
                </a:solidFill>
              </a:rPr>
              <a:t>2016)</a:t>
            </a:r>
            <a:endParaRPr lang="fi-FI" sz="1050" i="1" dirty="0">
              <a:solidFill>
                <a:srgbClr val="6A6E73"/>
              </a:solidFill>
            </a:endParaRPr>
          </a:p>
        </p:txBody>
      </p:sp>
      <p:pic>
        <p:nvPicPr>
          <p:cNvPr id="20" name="Kuva 19"/>
          <p:cNvPicPr>
            <a:picLocks noChangeAspect="1"/>
          </p:cNvPicPr>
          <p:nvPr/>
        </p:nvPicPr>
        <p:blipFill rotWithShape="1">
          <a:blip r:embed="rId5">
            <a:extLst>
              <a:ext uri="{28A0092B-C50C-407E-A947-70E740481C1C}">
                <a14:useLocalDpi xmlns:a14="http://schemas.microsoft.com/office/drawing/2010/main" val="0"/>
              </a:ext>
            </a:extLst>
          </a:blip>
          <a:srcRect l="6301" t="6048" r="3138" b="27804"/>
          <a:stretch/>
        </p:blipFill>
        <p:spPr>
          <a:xfrm>
            <a:off x="410895" y="332656"/>
            <a:ext cx="7473473" cy="2729442"/>
          </a:xfrm>
          <a:prstGeom prst="rect">
            <a:avLst/>
          </a:prstGeom>
        </p:spPr>
      </p:pic>
    </p:spTree>
    <p:extLst>
      <p:ext uri="{BB962C8B-B14F-4D97-AF65-F5344CB8AC3E}">
        <p14:creationId xmlns:p14="http://schemas.microsoft.com/office/powerpoint/2010/main" val="3774837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p:txBody>
          <a:bodyPr/>
          <a:lstStyle/>
          <a:p>
            <a:r>
              <a:rPr lang="fi-FI" smtClean="0"/>
              <a:t>mielenterveysseura.fi</a:t>
            </a:r>
            <a:endParaRPr lang="fi-FI"/>
          </a:p>
        </p:txBody>
      </p:sp>
      <p:pic>
        <p:nvPicPr>
          <p:cNvPr id="10" name="Kuva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6632"/>
            <a:ext cx="8496944" cy="4248472"/>
          </a:xfrm>
          <a:prstGeom prst="rect">
            <a:avLst/>
          </a:prstGeom>
        </p:spPr>
      </p:pic>
      <p:graphicFrame>
        <p:nvGraphicFramePr>
          <p:cNvPr id="11" name="Kaaviokuva 10"/>
          <p:cNvGraphicFramePr/>
          <p:nvPr>
            <p:extLst/>
          </p:nvPr>
        </p:nvGraphicFramePr>
        <p:xfrm>
          <a:off x="523582" y="3671813"/>
          <a:ext cx="8224882" cy="2335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kstiruutu 12"/>
          <p:cNvSpPr txBox="1"/>
          <p:nvPr/>
        </p:nvSpPr>
        <p:spPr>
          <a:xfrm>
            <a:off x="514581" y="3925219"/>
            <a:ext cx="2680266" cy="646331"/>
          </a:xfrm>
          <a:prstGeom prst="rect">
            <a:avLst/>
          </a:prstGeom>
          <a:solidFill>
            <a:schemeClr val="tx1">
              <a:lumMod val="50000"/>
              <a:lumOff val="50000"/>
            </a:schemeClr>
          </a:solidFill>
        </p:spPr>
        <p:txBody>
          <a:bodyPr wrap="square" rtlCol="0">
            <a:spAutoFit/>
          </a:bodyPr>
          <a:lstStyle/>
          <a:p>
            <a:pPr algn="ctr"/>
            <a:r>
              <a:rPr lang="fi-FI" sz="3600" b="1" dirty="0" smtClean="0">
                <a:solidFill>
                  <a:schemeClr val="bg1"/>
                </a:solidFill>
              </a:rPr>
              <a:t>30 %</a:t>
            </a:r>
            <a:endParaRPr lang="fi-FI" sz="3600" b="1" dirty="0">
              <a:solidFill>
                <a:schemeClr val="bg1"/>
              </a:solidFill>
            </a:endParaRPr>
          </a:p>
        </p:txBody>
      </p:sp>
      <p:sp>
        <p:nvSpPr>
          <p:cNvPr id="14" name="Tekstiruutu 13"/>
          <p:cNvSpPr txBox="1"/>
          <p:nvPr/>
        </p:nvSpPr>
        <p:spPr>
          <a:xfrm>
            <a:off x="3291389" y="4186462"/>
            <a:ext cx="2680266" cy="646331"/>
          </a:xfrm>
          <a:prstGeom prst="rect">
            <a:avLst/>
          </a:prstGeom>
          <a:noFill/>
        </p:spPr>
        <p:txBody>
          <a:bodyPr wrap="square" rtlCol="0">
            <a:spAutoFit/>
          </a:bodyPr>
          <a:lstStyle/>
          <a:p>
            <a:pPr algn="ctr"/>
            <a:r>
              <a:rPr lang="fi-FI" sz="3600" b="1" dirty="0" smtClean="0">
                <a:solidFill>
                  <a:schemeClr val="bg1"/>
                </a:solidFill>
              </a:rPr>
              <a:t>22 %</a:t>
            </a:r>
            <a:endParaRPr lang="fi-FI" sz="3600" b="1" dirty="0">
              <a:solidFill>
                <a:schemeClr val="bg1"/>
              </a:solidFill>
            </a:endParaRPr>
          </a:p>
        </p:txBody>
      </p:sp>
      <p:sp>
        <p:nvSpPr>
          <p:cNvPr id="15" name="Tekstiruutu 14"/>
          <p:cNvSpPr txBox="1"/>
          <p:nvPr/>
        </p:nvSpPr>
        <p:spPr>
          <a:xfrm>
            <a:off x="6068197" y="4186462"/>
            <a:ext cx="2680266" cy="646331"/>
          </a:xfrm>
          <a:prstGeom prst="rect">
            <a:avLst/>
          </a:prstGeom>
          <a:noFill/>
        </p:spPr>
        <p:txBody>
          <a:bodyPr wrap="square" rtlCol="0">
            <a:spAutoFit/>
          </a:bodyPr>
          <a:lstStyle/>
          <a:p>
            <a:pPr algn="ctr"/>
            <a:r>
              <a:rPr lang="fi-FI" sz="3600" b="1" dirty="0" smtClean="0">
                <a:solidFill>
                  <a:schemeClr val="bg1"/>
                </a:solidFill>
              </a:rPr>
              <a:t>19 %</a:t>
            </a:r>
            <a:endParaRPr lang="fi-FI" sz="3600" b="1" dirty="0">
              <a:solidFill>
                <a:schemeClr val="bg1"/>
              </a:solidFill>
            </a:endParaRPr>
          </a:p>
        </p:txBody>
      </p:sp>
      <p:sp>
        <p:nvSpPr>
          <p:cNvPr id="12" name="Tekstiruutu 11"/>
          <p:cNvSpPr txBox="1"/>
          <p:nvPr/>
        </p:nvSpPr>
        <p:spPr>
          <a:xfrm>
            <a:off x="539552" y="6321352"/>
            <a:ext cx="4104456" cy="430887"/>
          </a:xfrm>
          <a:prstGeom prst="rect">
            <a:avLst/>
          </a:prstGeom>
          <a:noFill/>
        </p:spPr>
        <p:txBody>
          <a:bodyPr wrap="square" rtlCol="0">
            <a:spAutoFit/>
          </a:bodyPr>
          <a:lstStyle/>
          <a:p>
            <a:r>
              <a:rPr lang="fi-FI" sz="1050" dirty="0">
                <a:solidFill>
                  <a:srgbClr val="6A6E73"/>
                </a:solidFill>
              </a:rPr>
              <a:t>Lähde: Kansalaiset ja henkinen kuormittuminen -gallup </a:t>
            </a:r>
            <a:r>
              <a:rPr lang="fi-FI" sz="1050" dirty="0" smtClean="0">
                <a:solidFill>
                  <a:srgbClr val="6A6E73"/>
                </a:solidFill>
              </a:rPr>
              <a:t/>
            </a:r>
            <a:br>
              <a:rPr lang="fi-FI" sz="1050" dirty="0" smtClean="0">
                <a:solidFill>
                  <a:srgbClr val="6A6E73"/>
                </a:solidFill>
              </a:rPr>
            </a:br>
            <a:r>
              <a:rPr lang="fi-FI" sz="1050" dirty="0" smtClean="0">
                <a:solidFill>
                  <a:srgbClr val="6A6E73"/>
                </a:solidFill>
              </a:rPr>
              <a:t>(</a:t>
            </a:r>
            <a:r>
              <a:rPr lang="fi-FI" sz="1050" dirty="0" err="1">
                <a:solidFill>
                  <a:srgbClr val="6A6E73"/>
                </a:solidFill>
              </a:rPr>
              <a:t>Kantar</a:t>
            </a:r>
            <a:r>
              <a:rPr lang="fi-FI" sz="1050" dirty="0">
                <a:solidFill>
                  <a:srgbClr val="6A6E73"/>
                </a:solidFill>
              </a:rPr>
              <a:t> TNS Oy / Suomen Mielenterveysseura 2016)</a:t>
            </a:r>
          </a:p>
        </p:txBody>
      </p:sp>
    </p:spTree>
    <p:extLst>
      <p:ext uri="{BB962C8B-B14F-4D97-AF65-F5344CB8AC3E}">
        <p14:creationId xmlns:p14="http://schemas.microsoft.com/office/powerpoint/2010/main" val="1970874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0" y="-99391"/>
            <a:ext cx="9797144" cy="6957392"/>
          </a:xfrm>
          <a:prstGeom prst="rect">
            <a:avLst/>
          </a:prstGeom>
        </p:spPr>
      </p:pic>
      <p:sp>
        <p:nvSpPr>
          <p:cNvPr id="4" name="Päivämäärän paikkamerkki 3"/>
          <p:cNvSpPr>
            <a:spLocks noGrp="1"/>
          </p:cNvSpPr>
          <p:nvPr>
            <p:ph type="dt" sz="half" idx="10"/>
          </p:nvPr>
        </p:nvSpPr>
        <p:spPr/>
        <p:txBody>
          <a:bodyPr/>
          <a:lstStyle/>
          <a:p>
            <a:r>
              <a:rPr lang="fi-FI" smtClean="0"/>
              <a:t>3.10.2017</a:t>
            </a:r>
            <a:endParaRPr lang="fi-FI"/>
          </a:p>
        </p:txBody>
      </p:sp>
      <p:sp>
        <p:nvSpPr>
          <p:cNvPr id="5" name="Alatunnisteen paikkamerkki 4"/>
          <p:cNvSpPr>
            <a:spLocks noGrp="1"/>
          </p:cNvSpPr>
          <p:nvPr>
            <p:ph type="ftr" sz="quarter" idx="11"/>
          </p:nvPr>
        </p:nvSpPr>
        <p:spPr/>
        <p:txBody>
          <a:bodyPr/>
          <a:lstStyle/>
          <a:p>
            <a:r>
              <a:rPr lang="fi-FI" smtClean="0"/>
              <a:t>mielenterveysseura.fi</a:t>
            </a:r>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9</a:t>
            </a:fld>
            <a:endParaRPr lang="fi-FI"/>
          </a:p>
        </p:txBody>
      </p:sp>
      <p:sp>
        <p:nvSpPr>
          <p:cNvPr id="8" name="Sisällön paikkamerkki 2"/>
          <p:cNvSpPr>
            <a:spLocks noGrp="1"/>
          </p:cNvSpPr>
          <p:nvPr>
            <p:ph idx="1"/>
          </p:nvPr>
        </p:nvSpPr>
        <p:spPr>
          <a:xfrm>
            <a:off x="611560" y="5021409"/>
            <a:ext cx="8229600" cy="1647951"/>
          </a:xfrm>
          <a:solidFill>
            <a:schemeClr val="tx1">
              <a:alpha val="47000"/>
            </a:schemeClr>
          </a:solidFill>
        </p:spPr>
        <p:txBody>
          <a:bodyPr>
            <a:normAutofit fontScale="92500" lnSpcReduction="20000"/>
          </a:bodyPr>
          <a:lstStyle/>
          <a:p>
            <a:pPr marL="342900" indent="-342900">
              <a:buFont typeface="Arial" panose="020B0604020202020204" pitchFamily="34" charset="0"/>
              <a:buChar char="•"/>
            </a:pPr>
            <a:r>
              <a:rPr lang="fi-FI" dirty="0">
                <a:solidFill>
                  <a:schemeClr val="bg1"/>
                </a:solidFill>
              </a:rPr>
              <a:t>Mielenterveysongelmien määrä ei ole lisääntynyt viime vuosina, mutta niiden </a:t>
            </a:r>
            <a:r>
              <a:rPr lang="fi-FI" dirty="0" smtClean="0">
                <a:solidFill>
                  <a:schemeClr val="bg1"/>
                </a:solidFill>
              </a:rPr>
              <a:t>merkitys </a:t>
            </a:r>
            <a:r>
              <a:rPr lang="fi-FI" dirty="0">
                <a:solidFill>
                  <a:schemeClr val="bg1"/>
                </a:solidFill>
              </a:rPr>
              <a:t>on kasvanut</a:t>
            </a:r>
          </a:p>
          <a:p>
            <a:pPr marL="342900" indent="-342900">
              <a:buFont typeface="Arial" panose="020B0604020202020204" pitchFamily="34" charset="0"/>
              <a:buChar char="•"/>
            </a:pPr>
            <a:r>
              <a:rPr lang="fi-FI" dirty="0" smtClean="0">
                <a:solidFill>
                  <a:schemeClr val="bg1"/>
                </a:solidFill>
              </a:rPr>
              <a:t>Työntekijä entistä </a:t>
            </a:r>
            <a:r>
              <a:rPr lang="fi-FI" dirty="0">
                <a:solidFill>
                  <a:schemeClr val="bg1"/>
                </a:solidFill>
              </a:rPr>
              <a:t>haavoittuvampi mielenterveyden </a:t>
            </a:r>
            <a:r>
              <a:rPr lang="fi-FI" dirty="0" smtClean="0">
                <a:solidFill>
                  <a:schemeClr val="bg1"/>
                </a:solidFill>
              </a:rPr>
              <a:t>häiriöille </a:t>
            </a:r>
          </a:p>
          <a:p>
            <a:pPr marL="342900" indent="-342900">
              <a:buFont typeface="Arial" panose="020B0604020202020204" pitchFamily="34" charset="0"/>
              <a:buChar char="•"/>
            </a:pPr>
            <a:r>
              <a:rPr lang="fi-FI" dirty="0" smtClean="0">
                <a:solidFill>
                  <a:schemeClr val="bg1"/>
                </a:solidFill>
              </a:rPr>
              <a:t>Työ on hyväksi mielenterveydelle, mutta se voi olla myös ongelma</a:t>
            </a:r>
          </a:p>
          <a:p>
            <a:pPr marL="342900" indent="-342900">
              <a:buFont typeface="Arial" panose="020B0604020202020204" pitchFamily="34" charset="0"/>
              <a:buChar char="•"/>
            </a:pPr>
            <a:r>
              <a:rPr lang="fi-FI" sz="2100" dirty="0">
                <a:solidFill>
                  <a:schemeClr val="bg1"/>
                </a:solidFill>
              </a:rPr>
              <a:t>Ajattelukyky, motivaatio ja tunne-elämän tasapaino vaikuttavat tuottavuuteen</a:t>
            </a:r>
          </a:p>
          <a:p>
            <a:pPr marL="342900" indent="-342900">
              <a:buFont typeface="Arial" panose="020B0604020202020204" pitchFamily="34" charset="0"/>
              <a:buChar char="•"/>
            </a:pPr>
            <a:endParaRPr lang="fi-FI" sz="2500" dirty="0" smtClean="0"/>
          </a:p>
        </p:txBody>
      </p:sp>
      <p:sp>
        <p:nvSpPr>
          <p:cNvPr id="11" name="Otsikko 1"/>
          <p:cNvSpPr txBox="1">
            <a:spLocks/>
          </p:cNvSpPr>
          <p:nvPr/>
        </p:nvSpPr>
        <p:spPr>
          <a:xfrm>
            <a:off x="473546" y="227407"/>
            <a:ext cx="8229600" cy="102814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200" b="1" kern="1200" cap="none" spc="0" baseline="0">
                <a:solidFill>
                  <a:srgbClr val="00E13C"/>
                </a:solidFill>
                <a:latin typeface="+mj-lt"/>
                <a:ea typeface="+mj-ea"/>
                <a:cs typeface="+mj-cs"/>
              </a:defRPr>
            </a:lvl1pPr>
          </a:lstStyle>
          <a:p>
            <a:r>
              <a:rPr lang="fi-FI" dirty="0" smtClean="0">
                <a:solidFill>
                  <a:schemeClr val="bg1"/>
                </a:solidFill>
              </a:rPr>
              <a:t>Mielenterveys aikamme haasteena</a:t>
            </a:r>
            <a:endParaRPr lang="fi-FI" dirty="0">
              <a:solidFill>
                <a:schemeClr val="bg1"/>
              </a:solidFill>
            </a:endParaRPr>
          </a:p>
        </p:txBody>
      </p:sp>
    </p:spTree>
    <p:extLst>
      <p:ext uri="{BB962C8B-B14F-4D97-AF65-F5344CB8AC3E}">
        <p14:creationId xmlns:p14="http://schemas.microsoft.com/office/powerpoint/2010/main" val="1889146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mieli_mallipohja_v2015-02-03">
  <a:themeElements>
    <a:clrScheme name="mieli_excel">
      <a:dk1>
        <a:sysClr val="windowText" lastClr="000000"/>
      </a:dk1>
      <a:lt1>
        <a:sysClr val="window" lastClr="FFFFFF"/>
      </a:lt1>
      <a:dk2>
        <a:srgbClr val="1F497D"/>
      </a:dk2>
      <a:lt2>
        <a:srgbClr val="EEECE1"/>
      </a:lt2>
      <a:accent1>
        <a:srgbClr val="00E13C"/>
      </a:accent1>
      <a:accent2>
        <a:srgbClr val="696E73"/>
      </a:accent2>
      <a:accent3>
        <a:srgbClr val="05D2F5"/>
      </a:accent3>
      <a:accent4>
        <a:srgbClr val="DCE1E1"/>
      </a:accent4>
      <a:accent5>
        <a:srgbClr val="FFF023"/>
      </a:accent5>
      <a:accent6>
        <a:srgbClr val="DCE1E6"/>
      </a:accent6>
      <a:hlink>
        <a:srgbClr val="0000FF"/>
      </a:hlink>
      <a:folHlink>
        <a:srgbClr val="800080"/>
      </a:folHlink>
    </a:clrScheme>
    <a:fontScheme name="Mieli2015">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ieli_mallipohja_v2015-03-17 [Vain luku]" id="{39D5EEA8-CF9A-420E-9956-9C6A0854022B}" vid="{D2CD21AF-0F7E-4BC2-B2D2-22416AB0DD1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7919C00FAA844F4BAE101CD7A98D2166" ma:contentTypeVersion="3" ma:contentTypeDescription="Luo uusi asiakirja." ma:contentTypeScope="" ma:versionID="a2718eec4a3aa95277604c762eddbdc0">
  <xsd:schema xmlns:xsd="http://www.w3.org/2001/XMLSchema" xmlns:xs="http://www.w3.org/2001/XMLSchema" xmlns:p="http://schemas.microsoft.com/office/2006/metadata/properties" xmlns:ns2="9ab0d7d3-8c32-4703-8e98-506e4436985e" targetNamespace="http://schemas.microsoft.com/office/2006/metadata/properties" ma:root="true" ma:fieldsID="f5cf83c9a04adcd19f8886c2f3f4bb2c" ns2:_="">
    <xsd:import namespace="9ab0d7d3-8c32-4703-8e98-506e4436985e"/>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b0d7d3-8c32-4703-8e98-506e4436985e"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Jakamisvihjeen hajautus" ma:internalName="SharingHintHash" ma:readOnly="true">
      <xsd:simpleType>
        <xsd:restriction base="dms:Text"/>
      </xsd:simpleType>
    </xsd:element>
    <xsd:element name="SharedWithDetails" ma:index="10"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AF8A45-E09E-4A60-A209-7F44B04A7854}">
  <ds:schemaRefs>
    <ds:schemaRef ds:uri="http://purl.org/dc/elements/1.1/"/>
    <ds:schemaRef ds:uri="http://schemas.microsoft.com/office/2006/metadata/properties"/>
    <ds:schemaRef ds:uri="9ab0d7d3-8c32-4703-8e98-506e4436985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A5C4AF2-18DC-417F-A9D0-4B8F662DE8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b0d7d3-8c32-4703-8e98-506e443698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D1E9A4-6501-4599-ABC4-0A0C679F9F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mieli_mallipohja_v2015-03-17</Template>
  <TotalTime>5072</TotalTime>
  <Words>1077</Words>
  <Application>Microsoft Office PowerPoint</Application>
  <PresentationFormat>Näytössä katseltava diaesitys (4:3)</PresentationFormat>
  <Paragraphs>251</Paragraphs>
  <Slides>24</Slides>
  <Notes>8</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24</vt:i4>
      </vt:variant>
    </vt:vector>
  </HeadingPairs>
  <TitlesOfParts>
    <vt:vector size="32" baseType="lpstr">
      <vt:lpstr>Arial</vt:lpstr>
      <vt:lpstr>Arial Rounded MT Lt</vt:lpstr>
      <vt:lpstr>Calibri</vt:lpstr>
      <vt:lpstr>Clarendon</vt:lpstr>
      <vt:lpstr>Georgia</vt:lpstr>
      <vt:lpstr>Symbol</vt:lpstr>
      <vt:lpstr>Times New Roman</vt:lpstr>
      <vt:lpstr>mieli_mallipohja_v2015-02-03</vt:lpstr>
      <vt:lpstr>PowerPoint-esitys</vt:lpstr>
      <vt:lpstr>Suomen Mielenterveysseura</vt:lpstr>
      <vt:lpstr>Keskeisiä toimintamuotoja</vt:lpstr>
      <vt:lpstr>Työelämän mielenterveyden ensiapu TMTEA</vt:lpstr>
      <vt:lpstr>PowerPoint-esitys</vt:lpstr>
      <vt:lpstr>27%  EU:n työikäisestä väestöstä on kokenut vuoden aikana vähintään yhden mielenterveyden häiriön.</vt:lpstr>
      <vt:lpstr>PowerPoint-esitys</vt:lpstr>
      <vt:lpstr>PowerPoint-esitys</vt:lpstr>
      <vt:lpstr>PowerPoint-esitys</vt:lpstr>
      <vt:lpstr>Miksi TMTEA juuri nyt?</vt:lpstr>
      <vt:lpstr>Mielenterveyden ensiapu -kokonaisuus</vt:lpstr>
      <vt:lpstr>TMTEA-koulutuksesta</vt:lpstr>
      <vt:lpstr>Työelämän mielenterveyden ensiapu</vt:lpstr>
      <vt:lpstr>Koulutuksen kuvaus</vt:lpstr>
      <vt:lpstr>PowerPoint-esitys</vt:lpstr>
      <vt:lpstr>Koulutuksen rakenne</vt:lpstr>
      <vt:lpstr>PowerPoint-esitys</vt:lpstr>
      <vt:lpstr>Työ tukee mielenterveyttä</vt:lpstr>
      <vt:lpstr>Työ voi myös kuormittaa mieltä</vt:lpstr>
      <vt:lpstr>Mielenterveyden ongelmat ja stigma</vt:lpstr>
      <vt:lpstr>Mielenterveyttä vahvistava työpaikka</vt:lpstr>
      <vt:lpstr>Mitä tarvitaan työssä kukoistamiseen</vt:lpstr>
      <vt:lpstr>PowerPoint-esitys</vt:lpstr>
      <vt:lpstr>PowerPoint-esitys</vt:lpstr>
    </vt:vector>
  </TitlesOfParts>
  <Company>Suomen Mielenterveysseura 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Kristiina Kuisma</dc:creator>
  <cp:lastModifiedBy>Kähärä Erika</cp:lastModifiedBy>
  <cp:revision>250</cp:revision>
  <cp:lastPrinted>2017-10-10T13:24:36Z</cp:lastPrinted>
  <dcterms:created xsi:type="dcterms:W3CDTF">2017-05-04T10:51:18Z</dcterms:created>
  <dcterms:modified xsi:type="dcterms:W3CDTF">2018-05-04T12:26:53Z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0x0101007919C00FAA844F4BAE101CD7A98D2166</vt:lpwstr>
  </property>
</Properties>
</file>