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6"/>
    <p:sldMasterId id="2147483660" r:id="rId7"/>
    <p:sldMasterId id="2147483742" r:id="rId8"/>
    <p:sldMasterId id="2147483744" r:id="rId9"/>
  </p:sldMasterIdLst>
  <p:notesMasterIdLst>
    <p:notesMasterId r:id="rId39"/>
  </p:notesMasterIdLst>
  <p:handoutMasterIdLst>
    <p:handoutMasterId r:id="rId40"/>
  </p:handoutMasterIdLst>
  <p:sldIdLst>
    <p:sldId id="256" r:id="rId10"/>
    <p:sldId id="352" r:id="rId11"/>
    <p:sldId id="360" r:id="rId12"/>
    <p:sldId id="361" r:id="rId13"/>
    <p:sldId id="362" r:id="rId14"/>
    <p:sldId id="358" r:id="rId15"/>
    <p:sldId id="291" r:id="rId16"/>
    <p:sldId id="310" r:id="rId17"/>
    <p:sldId id="351" r:id="rId18"/>
    <p:sldId id="311" r:id="rId19"/>
    <p:sldId id="312" r:id="rId20"/>
    <p:sldId id="355" r:id="rId21"/>
    <p:sldId id="347" r:id="rId22"/>
    <p:sldId id="338" r:id="rId23"/>
    <p:sldId id="318" r:id="rId24"/>
    <p:sldId id="319" r:id="rId25"/>
    <p:sldId id="320" r:id="rId26"/>
    <p:sldId id="335" r:id="rId27"/>
    <p:sldId id="345" r:id="rId28"/>
    <p:sldId id="321" r:id="rId29"/>
    <p:sldId id="332" r:id="rId30"/>
    <p:sldId id="326" r:id="rId31"/>
    <p:sldId id="340" r:id="rId32"/>
    <p:sldId id="330" r:id="rId33"/>
    <p:sldId id="346" r:id="rId34"/>
    <p:sldId id="348" r:id="rId35"/>
    <p:sldId id="353" r:id="rId36"/>
    <p:sldId id="349" r:id="rId37"/>
    <p:sldId id="356" r:id="rId38"/>
  </p:sldIdLst>
  <p:sldSz cx="9144000" cy="6858000" type="screen4x3"/>
  <p:notesSz cx="6797675" cy="9926638"/>
  <p:custShowLst>
    <p:custShow name="Mukautettu diaesitys 1" id="0">
      <p:sldLst/>
    </p:custShow>
  </p:custShowLst>
  <p:defaultTextStyle>
    <a:defPPr>
      <a:defRPr lang="fi-FI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82" autoAdjust="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23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ED830-A92E-494B-849A-C2DDAE1037A1}" type="datetimeFigureOut">
              <a:rPr lang="fi-FI" smtClean="0"/>
              <a:t>7.5.2018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E4CFF-2499-430B-95EC-CC6DE06B94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7195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BAC22-E38D-49B2-9ECA-D0FD75126DA1}" type="datetimeFigureOut">
              <a:rPr lang="fi-FI" smtClean="0"/>
              <a:t>7.5.2018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628B2-E60D-4D37-AD59-D106AA6F06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4178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628B2-E60D-4D37-AD59-D106AA6F064D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5034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628B2-E60D-4D37-AD59-D106AA6F064D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5045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 smtClean="0"/>
          </a:p>
        </p:txBody>
      </p:sp>
      <p:sp>
        <p:nvSpPr>
          <p:cNvPr id="14340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361D7-947E-4185-BDD6-12E66FB049E7}" type="slidenum">
              <a:rPr lang="fi-FI" altLang="fi-FI" smtClean="0"/>
              <a:pPr>
                <a:spcBef>
                  <a:spcPct val="0"/>
                </a:spcBef>
              </a:pPr>
              <a:t>9</a:t>
            </a:fld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3671487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628B2-E60D-4D37-AD59-D106AA6F064D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155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750242" y="2641533"/>
            <a:ext cx="4876800" cy="1510206"/>
          </a:xfrm>
          <a:prstGeom prst="rect">
            <a:avLst/>
          </a:prstGeom>
        </p:spPr>
        <p:txBody>
          <a:bodyPr/>
          <a:lstStyle>
            <a:lvl1pPr algn="l">
              <a:lnSpc>
                <a:spcPts val="3800"/>
              </a:lnSpc>
              <a:defRPr sz="3600" b="1" i="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750242" y="4436537"/>
            <a:ext cx="4876800" cy="11853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81767"/>
            <a:ext cx="6083567" cy="728662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839910"/>
            <a:ext cx="770920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F88D95E-BE49-49F6-A3A1-1E60B34975C2}" type="datetimeFigureOut">
              <a:rPr lang="fi-FI"/>
              <a:pPr/>
              <a:t>7.5.2018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fld id="{347D6077-BB65-4852-A3B6-4696EDDBFAC6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81767"/>
            <a:ext cx="6083567" cy="728662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39393"/>
            <a:ext cx="3776037" cy="4525963"/>
          </a:xfrm>
          <a:prstGeom prst="rect">
            <a:avLst/>
          </a:prstGeom>
        </p:spPr>
        <p:txBody>
          <a:bodyPr/>
          <a:lstStyle>
            <a:lvl1pPr>
              <a:lnSpc>
                <a:spcPts val="2500"/>
              </a:lnSpc>
              <a:defRPr sz="2400"/>
            </a:lvl1pPr>
            <a:lvl2pPr>
              <a:lnSpc>
                <a:spcPts val="2500"/>
              </a:lnSpc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490491" y="1839393"/>
            <a:ext cx="3710369" cy="4525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2417939-276F-4278-BB73-DB7AD40AEC6F}" type="datetimeFigureOut">
              <a:rPr lang="fi-FI"/>
              <a:pPr/>
              <a:t>7.5.2018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fld id="{E41A2801-0557-45A1-B242-E8CAE0E659AD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9ED6-3D46-4C6F-9B73-F764CB17EFC9}" type="datetimeFigureOut">
              <a:rPr lang="fi-FI"/>
              <a:pPr>
                <a:defRPr/>
              </a:pPr>
              <a:t>7.5.2018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818189-C5F3-4DC1-B51D-D4CAF13946BC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17440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on paikkamerkki 1"/>
          <p:cNvSpPr>
            <a:spLocks noGrp="1"/>
          </p:cNvSpPr>
          <p:nvPr>
            <p:ph type="title"/>
          </p:nvPr>
        </p:nvSpPr>
        <p:spPr>
          <a:xfrm>
            <a:off x="1817802" y="1958520"/>
            <a:ext cx="5694119" cy="1926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03766" cy="834538"/>
          </a:xfrm>
          <a:prstGeom prst="rect">
            <a:avLst/>
          </a:prstGeom>
        </p:spPr>
        <p:txBody>
          <a:bodyPr vert="horz"/>
          <a:lstStyle>
            <a:lvl1pPr algn="l">
              <a:defRPr sz="2800" b="1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484224" y="1509246"/>
            <a:ext cx="8163224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81767"/>
            <a:ext cx="6083567" cy="728662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39393"/>
            <a:ext cx="3776037" cy="4525963"/>
          </a:xfrm>
          <a:prstGeom prst="rect">
            <a:avLst/>
          </a:prstGeom>
        </p:spPr>
        <p:txBody>
          <a:bodyPr/>
          <a:lstStyle>
            <a:lvl1pPr>
              <a:lnSpc>
                <a:spcPts val="2500"/>
              </a:lnSpc>
              <a:defRPr sz="2400"/>
            </a:lvl1pPr>
            <a:lvl2pPr>
              <a:lnSpc>
                <a:spcPts val="2500"/>
              </a:lnSpc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490491" y="1839393"/>
            <a:ext cx="3710369" cy="4525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2417939-276F-4278-BB73-DB7AD40AEC6F}" type="datetimeFigureOut">
              <a:rPr lang="fi-FI"/>
              <a:pPr/>
              <a:t>7.5.2018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fld id="{E41A2801-0557-45A1-B242-E8CAE0E659AD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638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18152-3D0B-47C0-9CB7-79B85959EFD7}" type="datetimeFigureOut">
              <a:rPr lang="fi-FI"/>
              <a:pPr>
                <a:defRPr/>
              </a:pPr>
              <a:t>7.5.2018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4D90E49-B870-412A-941E-BB985758C483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8107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Kuva 5" descr="kansislide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Kuva 2" descr="pam_logo_vaaka_rgb.ai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0025" y="833438"/>
            <a:ext cx="18113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 descr="sisaltoslide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63500"/>
            <a:ext cx="9213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Kuva 2" descr="pam_logo_ei_tekstia_rgb.ai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67688" y="6030913"/>
            <a:ext cx="871537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6" r:id="rId3"/>
  </p:sldLayoutIdLst>
  <p:txStyles>
    <p:titleStyle>
      <a:lvl1pPr algn="l" defTabSz="457200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000" b="1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defTabSz="457200" rtl="0" fontAlgn="base">
        <a:lnSpc>
          <a:spcPts val="38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6pPr>
      <a:lvl7pPr marL="914400" algn="l" defTabSz="457200" rtl="0" fontAlgn="base">
        <a:lnSpc>
          <a:spcPts val="38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7pPr>
      <a:lvl8pPr marL="1371600" algn="l" defTabSz="457200" rtl="0" fontAlgn="base">
        <a:lnSpc>
          <a:spcPts val="38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8pPr>
      <a:lvl9pPr marL="1828800" algn="l" defTabSz="457200" rtl="0" fontAlgn="base">
        <a:lnSpc>
          <a:spcPts val="38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lnSpc>
          <a:spcPts val="23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lnSpc>
          <a:spcPts val="23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lnSpc>
          <a:spcPts val="2300"/>
        </a:lnSpc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6" descr="sitaatti_slid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Kuva 7" descr="pam_logo_ei_tekstia_rgb.ai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2288" y="87313"/>
            <a:ext cx="8731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4" r:id="rId2"/>
    <p:sldLayoutId id="2147483775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Otsikko 1"/>
          <p:cNvSpPr>
            <a:spLocks noGrp="1"/>
          </p:cNvSpPr>
          <p:nvPr>
            <p:ph type="ctrTitle"/>
          </p:nvPr>
        </p:nvSpPr>
        <p:spPr bwMode="auto">
          <a:xfrm>
            <a:off x="2749549" y="2641600"/>
            <a:ext cx="6311323" cy="187498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i-FI" dirty="0">
                <a:ea typeface="ＭＳ Ｐゴシック" pitchFamily="34" charset="-128"/>
              </a:rPr>
              <a:t>Seksuaalinen </a:t>
            </a:r>
            <a:r>
              <a:rPr lang="fi-FI" dirty="0" smtClean="0">
                <a:ea typeface="ＭＳ Ｐゴシック" pitchFamily="34" charset="-128"/>
              </a:rPr>
              <a:t>häirintä palvelualoilla</a:t>
            </a:r>
            <a:r>
              <a:rPr lang="fi-FI" dirty="0">
                <a:ea typeface="ＭＳ Ｐゴシック" pitchFamily="34" charset="-128"/>
              </a:rPr>
              <a:t/>
            </a:r>
            <a:br>
              <a:rPr lang="fi-FI" dirty="0">
                <a:ea typeface="ＭＳ Ｐゴシック" pitchFamily="34" charset="-128"/>
              </a:rPr>
            </a:br>
            <a:r>
              <a:rPr lang="fi-FI" dirty="0">
                <a:ea typeface="ＭＳ Ｐゴシック" pitchFamily="34" charset="-128"/>
              </a:rPr>
              <a:t/>
            </a:r>
            <a:br>
              <a:rPr lang="fi-FI" dirty="0">
                <a:ea typeface="ＭＳ Ｐゴシック" pitchFamily="34" charset="-128"/>
              </a:rPr>
            </a:br>
            <a:r>
              <a:rPr lang="fi-FI" dirty="0" err="1" smtClean="0">
                <a:ea typeface="ＭＳ Ｐゴシック" pitchFamily="34" charset="-128"/>
              </a:rPr>
              <a:t>PAMin</a:t>
            </a:r>
            <a:r>
              <a:rPr lang="fi-FI" dirty="0" smtClean="0">
                <a:ea typeface="ＭＳ Ｐゴシック" pitchFamily="34" charset="-128"/>
              </a:rPr>
              <a:t> työsuojelupäivät</a:t>
            </a:r>
            <a:br>
              <a:rPr lang="fi-FI" dirty="0" smtClean="0">
                <a:ea typeface="ＭＳ Ｐゴシック" pitchFamily="34" charset="-128"/>
              </a:rPr>
            </a:br>
            <a:r>
              <a:rPr lang="fi-FI" dirty="0" smtClean="0">
                <a:ea typeface="ＭＳ Ｐゴシック" pitchFamily="34" charset="-128"/>
              </a:rPr>
              <a:t/>
            </a:r>
            <a:br>
              <a:rPr lang="fi-FI" dirty="0" smtClean="0">
                <a:ea typeface="ＭＳ Ｐゴシック" pitchFamily="34" charset="-128"/>
              </a:rPr>
            </a:br>
            <a:endParaRPr lang="fi-FI" dirty="0" smtClean="0">
              <a:ea typeface="ＭＳ Ｐゴシック" pitchFamily="34" charset="-128"/>
            </a:endParaRPr>
          </a:p>
        </p:txBody>
      </p:sp>
      <p:sp>
        <p:nvSpPr>
          <p:cNvPr id="7170" name="Alaotsikko 2"/>
          <p:cNvSpPr>
            <a:spLocks noGrp="1"/>
          </p:cNvSpPr>
          <p:nvPr>
            <p:ph type="subTitle" idx="1"/>
          </p:nvPr>
        </p:nvSpPr>
        <p:spPr bwMode="auto">
          <a:xfrm>
            <a:off x="2749550" y="4437063"/>
            <a:ext cx="4876800" cy="11842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dirty="0" smtClean="0">
              <a:ea typeface="ＭＳ Ｐゴシック" pitchFamily="34" charset="-128"/>
            </a:endParaRPr>
          </a:p>
          <a:p>
            <a:r>
              <a:rPr lang="fi-FI" dirty="0" smtClean="0">
                <a:ea typeface="ＭＳ Ｐゴシック" pitchFamily="34" charset="-128"/>
              </a:rPr>
              <a:t>Merja Vihersalo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						Esimerkiksi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0327" y="2467983"/>
            <a:ext cx="7709203" cy="4525963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F</a:t>
            </a:r>
            <a:r>
              <a:rPr lang="fi-FI" dirty="0" smtClean="0"/>
              <a:t>yysinen </a:t>
            </a:r>
            <a:r>
              <a:rPr lang="fi-FI" dirty="0"/>
              <a:t>koskettelu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 smtClean="0"/>
              <a:t>Seksuaalista </a:t>
            </a:r>
            <a:r>
              <a:rPr lang="fi-FI" dirty="0"/>
              <a:t>kanssakäymistä koskevat ehdotukset tai </a:t>
            </a:r>
            <a:r>
              <a:rPr lang="fi-FI" dirty="0" smtClean="0"/>
              <a:t>vaatimukset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V</a:t>
            </a:r>
            <a:r>
              <a:rPr lang="fi-FI" dirty="0" smtClean="0"/>
              <a:t>ihjailevat </a:t>
            </a:r>
            <a:r>
              <a:rPr lang="fi-FI" dirty="0"/>
              <a:t>eleet tai </a:t>
            </a:r>
            <a:r>
              <a:rPr lang="fi-FI" dirty="0" smtClean="0"/>
              <a:t>ilmeet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H</a:t>
            </a:r>
            <a:r>
              <a:rPr lang="fi-FI" dirty="0" smtClean="0"/>
              <a:t>ärskit </a:t>
            </a:r>
            <a:r>
              <a:rPr lang="fi-FI" dirty="0"/>
              <a:t>puheet, kaksimieliset vitsit sekä vartaloa, pukeutumista tai yksityiselämää koskevat </a:t>
            </a:r>
            <a:r>
              <a:rPr lang="fi-FI" dirty="0" smtClean="0"/>
              <a:t>huomautukset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 smtClean="0"/>
              <a:t>Seksuaalisesti värittyneet aineistot, viestit, puhelut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i-FI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 smtClean="0"/>
              <a:t>Vakavimmillaan kyseessä voi olla raiskaus tai sen yritys (rikos)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i-FI" dirty="0" smtClean="0"/>
          </a:p>
          <a:p>
            <a:pPr marL="457200" lvl="1" indent="0">
              <a:buNone/>
            </a:pPr>
            <a:endParaRPr lang="fi-FI" dirty="0" smtClean="0"/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956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681767"/>
            <a:ext cx="7450667" cy="728662"/>
          </a:xfrm>
        </p:spPr>
        <p:txBody>
          <a:bodyPr/>
          <a:lstStyle/>
          <a:p>
            <a:r>
              <a:rPr lang="fi-FI" dirty="0" smtClean="0"/>
              <a:t>			Esimerkkejä PAM 2015 kyselystä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fi-FI" i="1" dirty="0" smtClean="0"/>
          </a:p>
          <a:p>
            <a:pPr algn="ctr">
              <a:buFont typeface="Arial" charset="0"/>
              <a:buNone/>
            </a:pPr>
            <a:endParaRPr lang="fi-FI" i="1" dirty="0"/>
          </a:p>
          <a:p>
            <a:pPr algn="ctr">
              <a:buFont typeface="Arial" charset="0"/>
              <a:buNone/>
            </a:pPr>
            <a:r>
              <a:rPr lang="fi-FI" i="1" dirty="0" smtClean="0"/>
              <a:t>”</a:t>
            </a:r>
            <a:r>
              <a:rPr lang="fi-FI" i="1" dirty="0"/>
              <a:t>Asiakkaat kommentoivat ulkonäköä ja vihjailevat tai sanovat suoraan että voisin lähteä heidän mukaansa.”</a:t>
            </a:r>
          </a:p>
          <a:p>
            <a:endParaRPr lang="fi-FI" i="1" dirty="0" smtClean="0"/>
          </a:p>
          <a:p>
            <a:pPr marL="0" indent="0">
              <a:buNone/>
            </a:pPr>
            <a:r>
              <a:rPr lang="fi-FI" i="1" dirty="0" smtClean="0"/>
              <a:t>	” Monesti kaupan päälle pyydetään suukkoa”    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i="1" dirty="0" smtClean="0"/>
              <a:t>	”…</a:t>
            </a:r>
            <a:r>
              <a:rPr lang="fi-FI" i="1" dirty="0"/>
              <a:t>koittanut kouria takapuolta ja tuijottaa rintoja. </a:t>
            </a:r>
            <a:r>
              <a:rPr lang="fi-FI" i="1" dirty="0" smtClean="0"/>
              <a:t>	Ällöttävää</a:t>
            </a:r>
            <a:r>
              <a:rPr lang="fi-FI" i="1" dirty="0"/>
              <a:t>.”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952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81767"/>
            <a:ext cx="7063409" cy="728662"/>
          </a:xfrm>
        </p:spPr>
        <p:txBody>
          <a:bodyPr/>
          <a:lstStyle/>
          <a:p>
            <a:r>
              <a:rPr lang="fi-FI" dirty="0" smtClean="0"/>
              <a:t>Mitä seksuaalinen häirintä aiheuttaa?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839910"/>
            <a:ext cx="7709203" cy="4801522"/>
          </a:xfrm>
        </p:spPr>
        <p:txBody>
          <a:bodyPr/>
          <a:lstStyle/>
          <a:p>
            <a:endParaRPr lang="fi-FI" dirty="0" smtClean="0"/>
          </a:p>
          <a:p>
            <a:r>
              <a:rPr lang="fi-FI" dirty="0" smtClean="0"/>
              <a:t>Inhimillinen kärsimys</a:t>
            </a:r>
          </a:p>
          <a:p>
            <a:endParaRPr lang="fi-FI" dirty="0" smtClean="0"/>
          </a:p>
          <a:p>
            <a:r>
              <a:rPr lang="fi-FI" dirty="0" smtClean="0"/>
              <a:t>Sairauslomat</a:t>
            </a:r>
          </a:p>
          <a:p>
            <a:endParaRPr lang="fi-FI" dirty="0"/>
          </a:p>
          <a:p>
            <a:r>
              <a:rPr lang="fi-FI" dirty="0" smtClean="0"/>
              <a:t>Heikentynyt työsuoritus</a:t>
            </a:r>
          </a:p>
          <a:p>
            <a:endParaRPr lang="fi-FI" dirty="0" smtClean="0"/>
          </a:p>
          <a:p>
            <a:r>
              <a:rPr lang="fi-FI" dirty="0"/>
              <a:t>Työkyvyn menetys</a:t>
            </a:r>
          </a:p>
          <a:p>
            <a:endParaRPr lang="fi-FI" dirty="0" smtClean="0"/>
          </a:p>
          <a:p>
            <a:r>
              <a:rPr lang="fi-FI" dirty="0" smtClean="0"/>
              <a:t>Työnantajan maineen menetys </a:t>
            </a:r>
          </a:p>
          <a:p>
            <a:endParaRPr lang="fi-FI" dirty="0"/>
          </a:p>
          <a:p>
            <a:r>
              <a:rPr lang="fi-FI" dirty="0" smtClean="0"/>
              <a:t>Taloudelliset menetykset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826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81767"/>
            <a:ext cx="7459133" cy="728662"/>
          </a:xfrm>
        </p:spPr>
        <p:txBody>
          <a:bodyPr/>
          <a:lstStyle/>
          <a:p>
            <a:r>
              <a:rPr lang="fi-FI" dirty="0" smtClean="0"/>
              <a:t>Seksuaalinen häirintä </a:t>
            </a:r>
            <a:r>
              <a:rPr lang="fi-FI" dirty="0" err="1" smtClean="0"/>
              <a:t>PAMin</a:t>
            </a:r>
            <a:r>
              <a:rPr lang="fi-FI" dirty="0" smtClean="0"/>
              <a:t> työpaikoilla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 smtClean="0"/>
          </a:p>
          <a:p>
            <a:endParaRPr lang="fi-FI" dirty="0"/>
          </a:p>
          <a:p>
            <a:r>
              <a:rPr lang="fi-FI" dirty="0" smtClean="0"/>
              <a:t>44 % naisista kokenut</a:t>
            </a:r>
          </a:p>
          <a:p>
            <a:r>
              <a:rPr lang="fi-FI" dirty="0" smtClean="0"/>
              <a:t>16 % miehistä </a:t>
            </a:r>
          </a:p>
          <a:p>
            <a:endParaRPr lang="fi-FI" dirty="0"/>
          </a:p>
          <a:p>
            <a:r>
              <a:rPr lang="fi-FI" dirty="0" smtClean="0"/>
              <a:t>40 % asiakkaan taholta</a:t>
            </a:r>
          </a:p>
          <a:p>
            <a:r>
              <a:rPr lang="fi-FI" dirty="0" smtClean="0"/>
              <a:t>11 % kollegan taholta </a:t>
            </a:r>
          </a:p>
          <a:p>
            <a:endParaRPr lang="fi-FI" dirty="0"/>
          </a:p>
          <a:p>
            <a:r>
              <a:rPr lang="fi-FI" dirty="0" smtClean="0"/>
              <a:t>Vain 55 % kertoo tapahtuneesta! </a:t>
            </a:r>
            <a:r>
              <a:rPr lang="fi-FI" b="1" dirty="0" smtClean="0"/>
              <a:t>Miksi?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0343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213" y="844550"/>
            <a:ext cx="7138987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693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163" y="646113"/>
            <a:ext cx="8408987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95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803275"/>
            <a:ext cx="862965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7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063" y="741363"/>
            <a:ext cx="7634287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186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427163"/>
            <a:ext cx="8382000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fi-FI" sz="3200" dirty="0" smtClean="0"/>
              <a:t>	</a:t>
            </a:r>
          </a:p>
          <a:p>
            <a:pPr algn="ctr">
              <a:buFont typeface="Arial" charset="0"/>
              <a:buNone/>
            </a:pPr>
            <a:endParaRPr lang="fi-FI" sz="3200" i="1" dirty="0" smtClean="0"/>
          </a:p>
          <a:p>
            <a:pPr algn="ctr">
              <a:buFont typeface="Arial" charset="0"/>
              <a:buNone/>
            </a:pPr>
            <a:endParaRPr lang="fi-FI" sz="3200" i="1" dirty="0" smtClean="0"/>
          </a:p>
          <a:p>
            <a:pPr algn="ctr">
              <a:buFont typeface="Arial" charset="0"/>
              <a:buNone/>
            </a:pPr>
            <a:r>
              <a:rPr lang="fi-FI" sz="3200" i="1" dirty="0" smtClean="0"/>
              <a:t>”Paljon kysellään olenko naimisissa, mitä teen työvuoron jälkeen, hipelöintiä pöydässä kun hoidan tilausta tai muuten vain kommentteja ulkonäöstä.”</a:t>
            </a:r>
          </a:p>
        </p:txBody>
      </p:sp>
    </p:spTree>
    <p:extLst>
      <p:ext uri="{BB962C8B-B14F-4D97-AF65-F5344CB8AC3E}">
        <p14:creationId xmlns:p14="http://schemas.microsoft.com/office/powerpoint/2010/main" val="167333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81767"/>
            <a:ext cx="7644063" cy="954528"/>
          </a:xfrm>
        </p:spPr>
        <p:txBody>
          <a:bodyPr/>
          <a:lstStyle/>
          <a:p>
            <a:r>
              <a:rPr lang="fi-FI" dirty="0" smtClean="0"/>
              <a:t>Kohteeksi joutumisen riskitekijät </a:t>
            </a:r>
            <a:br>
              <a:rPr lang="fi-FI" dirty="0" smtClean="0"/>
            </a:br>
            <a:r>
              <a:rPr lang="fi-FI" dirty="0" smtClean="0"/>
              <a:t>(sekä asiakkaiden että työtovereiden taholta)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3461" y="1941096"/>
            <a:ext cx="7709203" cy="4386818"/>
          </a:xfrm>
        </p:spPr>
        <p:txBody>
          <a:bodyPr/>
          <a:lstStyle/>
          <a:p>
            <a:r>
              <a:rPr lang="fi-FI" dirty="0" smtClean="0"/>
              <a:t>Nainen</a:t>
            </a:r>
          </a:p>
          <a:p>
            <a:r>
              <a:rPr lang="fi-FI" dirty="0" smtClean="0"/>
              <a:t>Maahanmuuttaja</a:t>
            </a:r>
          </a:p>
          <a:p>
            <a:r>
              <a:rPr lang="fi-FI" dirty="0" smtClean="0"/>
              <a:t>Nuori ikä</a:t>
            </a:r>
          </a:p>
          <a:p>
            <a:endParaRPr lang="fi-FI" dirty="0" smtClean="0"/>
          </a:p>
          <a:p>
            <a:r>
              <a:rPr lang="fi-FI" dirty="0" smtClean="0"/>
              <a:t>Työskentelee ravintola-alalla tai parturi-kampaajana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Määräaikainen tai muuten epätyypillinen työsuhde</a:t>
            </a:r>
          </a:p>
          <a:p>
            <a:endParaRPr lang="fi-FI" dirty="0" smtClean="0"/>
          </a:p>
          <a:p>
            <a:r>
              <a:rPr lang="fi-FI" dirty="0" smtClean="0"/>
              <a:t>Vaikenemisen kulttuuri</a:t>
            </a:r>
          </a:p>
          <a:p>
            <a:endParaRPr lang="fi-FI" dirty="0"/>
          </a:p>
          <a:p>
            <a:r>
              <a:rPr lang="fi-FI" dirty="0" smtClean="0"/>
              <a:t>Työpaikalta puuttuu toimintamallit käsittelyyn</a:t>
            </a:r>
          </a:p>
          <a:p>
            <a:endParaRPr lang="fi-FI" dirty="0" smtClean="0"/>
          </a:p>
          <a:p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52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320" y="1109176"/>
            <a:ext cx="9979247" cy="5612008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90939" y="450574"/>
            <a:ext cx="671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#</a:t>
            </a:r>
            <a:r>
              <a:rPr lang="fi-FI" sz="2400" b="1" dirty="0" err="1" smtClean="0"/>
              <a:t>metoon</a:t>
            </a:r>
            <a:r>
              <a:rPr lang="fi-FI" sz="2400" b="1" dirty="0" smtClean="0"/>
              <a:t> perustaja Tarana </a:t>
            </a:r>
            <a:r>
              <a:rPr lang="fi-FI" sz="2400" b="1" dirty="0" err="1" smtClean="0"/>
              <a:t>Burke</a:t>
            </a:r>
            <a:r>
              <a:rPr lang="fi-FI" sz="2400" b="1" dirty="0" smtClean="0"/>
              <a:t> (2006)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6049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tsikko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728662"/>
          </a:xfrm>
        </p:spPr>
        <p:txBody>
          <a:bodyPr/>
          <a:lstStyle/>
          <a:p>
            <a:r>
              <a:rPr lang="fi-FI" smtClean="0"/>
              <a:t>Miten häirintään suhtaudutaan?</a:t>
            </a:r>
          </a:p>
        </p:txBody>
      </p:sp>
      <p:sp>
        <p:nvSpPr>
          <p:cNvPr id="1536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02020"/>
            <a:ext cx="8229600" cy="4598780"/>
          </a:xfrm>
        </p:spPr>
        <p:txBody>
          <a:bodyPr/>
          <a:lstStyle/>
          <a:p>
            <a:r>
              <a:rPr lang="fi-FI" dirty="0" smtClean="0"/>
              <a:t>Asiakkaiden taholta tuleva seksuaalinen häirintä ilmenee useimmiten suullisina kommentteina, mutta myös erilaiset eleet ja ilmeet ovat hyvin tavallisia. </a:t>
            </a:r>
          </a:p>
          <a:p>
            <a:endParaRPr lang="fi-FI" dirty="0" smtClean="0"/>
          </a:p>
          <a:p>
            <a:r>
              <a:rPr lang="fi-FI" dirty="0" smtClean="0"/>
              <a:t>Tarjoilijat kohtaavat </a:t>
            </a:r>
            <a:r>
              <a:rPr lang="fi-FI" dirty="0"/>
              <a:t>kosketuksina ilmenevää häirintää esimerkiksi </a:t>
            </a:r>
            <a:r>
              <a:rPr lang="fi-FI" dirty="0" smtClean="0"/>
              <a:t>myyjiä useammin.</a:t>
            </a:r>
          </a:p>
          <a:p>
            <a:pPr marL="0" indent="0">
              <a:buNone/>
            </a:pPr>
            <a:r>
              <a:rPr lang="fi-FI" dirty="0" smtClean="0"/>
              <a:t> </a:t>
            </a:r>
          </a:p>
          <a:p>
            <a:r>
              <a:rPr lang="fi-FI" dirty="0" smtClean="0"/>
              <a:t>Asiakkaiden häirinnän kohteeksi joutuneista naisista 46 prosenttia pyytää häiritsijää lopettamaan</a:t>
            </a:r>
          </a:p>
          <a:p>
            <a:endParaRPr lang="fi-FI" dirty="0" smtClean="0"/>
          </a:p>
          <a:p>
            <a:r>
              <a:rPr lang="fi-FI" dirty="0" smtClean="0"/>
              <a:t>Vakituiset työntekijät pyytävät muita herkemmin häiritsijää lopettamaan tai huomauttavat häiritsijälle asiasta.</a:t>
            </a:r>
          </a:p>
        </p:txBody>
      </p:sp>
    </p:spTree>
    <p:extLst>
      <p:ext uri="{BB962C8B-B14F-4D97-AF65-F5344CB8AC3E}">
        <p14:creationId xmlns:p14="http://schemas.microsoft.com/office/powerpoint/2010/main" val="1659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450" y="760413"/>
            <a:ext cx="791210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11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Häirinnästä ei aina ilmoiteta</a:t>
            </a:r>
          </a:p>
        </p:txBody>
      </p:sp>
      <p:sp>
        <p:nvSpPr>
          <p:cNvPr id="2048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39912"/>
            <a:ext cx="8229600" cy="4693409"/>
          </a:xfrm>
        </p:spPr>
        <p:txBody>
          <a:bodyPr/>
          <a:lstStyle/>
          <a:p>
            <a:r>
              <a:rPr lang="fi-FI" dirty="0" smtClean="0"/>
              <a:t>Naiset miehiä useammin ilmoittavat häirinnästä esimiehelleen.</a:t>
            </a:r>
          </a:p>
          <a:p>
            <a:endParaRPr lang="fi-FI" dirty="0" smtClean="0"/>
          </a:p>
          <a:p>
            <a:r>
              <a:rPr lang="fi-FI" dirty="0" smtClean="0"/>
              <a:t>Häirintä jää usein ilmoittamatta silloin, kun sitä ei pidetty lopulta loukkaavana.</a:t>
            </a:r>
          </a:p>
          <a:p>
            <a:endParaRPr lang="fi-FI" dirty="0" smtClean="0"/>
          </a:p>
          <a:p>
            <a:r>
              <a:rPr lang="fi-FI" dirty="0" smtClean="0"/>
              <a:t>Kokoaikatyöntekijöitä useammin häirintää on kohdanneet osa-aikaiset sekä nolla- tai ”tarvittaessa työhön kutsuttava” – sopimuksella olevat. </a:t>
            </a:r>
          </a:p>
          <a:p>
            <a:endParaRPr lang="fi-FI" dirty="0"/>
          </a:p>
          <a:p>
            <a:r>
              <a:rPr lang="fi-FI" dirty="0" smtClean="0"/>
              <a:t>Huomattavaa on, että edelliset ovat riskiryhmä sekä asiakkaiden suunnalta, että työkavereiden suunnalta tulevan seksuaalisen häirinnän suhteen.</a:t>
            </a:r>
          </a:p>
          <a:p>
            <a:pPr>
              <a:buFont typeface="Arial" charset="0"/>
              <a:buNone/>
            </a:pP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3655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" y="800100"/>
            <a:ext cx="7567613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697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Toteutusta kyselystä</a:t>
            </a:r>
          </a:p>
        </p:txBody>
      </p:sp>
      <p:sp>
        <p:nvSpPr>
          <p:cNvPr id="24579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39913"/>
            <a:ext cx="8229600" cy="4525962"/>
          </a:xfrm>
        </p:spPr>
        <p:txBody>
          <a:bodyPr/>
          <a:lstStyle/>
          <a:p>
            <a:r>
              <a:rPr lang="fi-FI" dirty="0" smtClean="0"/>
              <a:t>Kyselyyn vastasi 580 </a:t>
            </a:r>
            <a:r>
              <a:rPr lang="fi-FI" dirty="0" err="1" smtClean="0"/>
              <a:t>PAMin</a:t>
            </a:r>
            <a:r>
              <a:rPr lang="fi-FI" dirty="0" smtClean="0"/>
              <a:t> jäsentä.</a:t>
            </a:r>
          </a:p>
          <a:p>
            <a:endParaRPr lang="fi-FI" dirty="0" smtClean="0"/>
          </a:p>
          <a:p>
            <a:r>
              <a:rPr lang="fi-FI" dirty="0" smtClean="0"/>
              <a:t>Vastaavaa kyselyä ei ole </a:t>
            </a:r>
            <a:r>
              <a:rPr lang="fi-FI" dirty="0" err="1" smtClean="0"/>
              <a:t>PAMin</a:t>
            </a:r>
            <a:r>
              <a:rPr lang="fi-FI" dirty="0" smtClean="0"/>
              <a:t> toimesta aiemmin tehty, joten mahdollisia muutoksia ei voi arvioida. </a:t>
            </a:r>
          </a:p>
          <a:p>
            <a:endParaRPr lang="fi-FI" dirty="0" smtClean="0"/>
          </a:p>
          <a:p>
            <a:r>
              <a:rPr lang="fi-FI" dirty="0" smtClean="0"/>
              <a:t>Tiedossa on, että ylipäätänsä asiakkaiden suunnalta tullut sanallinen uhkailu ja sanallinen väkivalta ovat lisääntyneet </a:t>
            </a:r>
            <a:r>
              <a:rPr lang="fi-FI" dirty="0" err="1" smtClean="0"/>
              <a:t>PAMin</a:t>
            </a:r>
            <a:r>
              <a:rPr lang="fi-FI" dirty="0" smtClean="0"/>
              <a:t> edustamilla aloilla muutaman viime vuoden aikana (Työterveyslaitos 2008 sekä </a:t>
            </a:r>
            <a:r>
              <a:rPr lang="fi-FI" dirty="0" err="1" smtClean="0"/>
              <a:t>PAMin</a:t>
            </a:r>
            <a:r>
              <a:rPr lang="fi-FI" dirty="0" smtClean="0"/>
              <a:t> jäsenkyselyt 2012 ja 2015).  </a:t>
            </a:r>
          </a:p>
          <a:p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5146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Toimintamallit työpaikalla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Seksuaalinen ja sukupuoleen perustuva häirintä ollut Suomessa kiellettyä vuodesta 2014 ja myös muutamassa </a:t>
            </a:r>
            <a:r>
              <a:rPr lang="fi-FI" dirty="0" err="1" smtClean="0"/>
              <a:t>tessissä</a:t>
            </a:r>
            <a:r>
              <a:rPr lang="fi-FI" dirty="0" smtClean="0"/>
              <a:t>.</a:t>
            </a:r>
          </a:p>
          <a:p>
            <a:endParaRPr lang="fi-FI" dirty="0"/>
          </a:p>
          <a:p>
            <a:r>
              <a:rPr lang="fi-FI" dirty="0" smtClean="0"/>
              <a:t>Työnantajan tulee määritellä toimenpiteet, joilla seksuaalinen häirintä estetään. (25% on toimintamalli)</a:t>
            </a:r>
          </a:p>
          <a:p>
            <a:endParaRPr lang="fi-FI" dirty="0"/>
          </a:p>
          <a:p>
            <a:r>
              <a:rPr lang="fi-FI" dirty="0" smtClean="0"/>
              <a:t>Työnantajan on puututtava seksuaaliseen häirintään siitä tiedon saatuaan (Tasa-arvolaki 6c, puuttumattomuus syrjintää 8d). </a:t>
            </a:r>
          </a:p>
          <a:p>
            <a:endParaRPr lang="fi-FI" dirty="0"/>
          </a:p>
          <a:p>
            <a:r>
              <a:rPr lang="fi-FI" dirty="0" smtClean="0"/>
              <a:t>Selvittämisvelvollisuus työnantajalla. </a:t>
            </a:r>
            <a:endParaRPr lang="fi-FI" dirty="0"/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47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Häirinnän ehkäisy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20641"/>
            <a:ext cx="7709203" cy="4786176"/>
          </a:xfrm>
        </p:spPr>
        <p:txBody>
          <a:bodyPr/>
          <a:lstStyle/>
          <a:p>
            <a:r>
              <a:rPr lang="fi-FI" dirty="0" smtClean="0"/>
              <a:t>Johdon selkeä ilmaus, että kiellettyä (nollatoleranssi)</a:t>
            </a:r>
          </a:p>
          <a:p>
            <a:endParaRPr lang="fi-FI" dirty="0" smtClean="0"/>
          </a:p>
          <a:p>
            <a:r>
              <a:rPr lang="fi-FI" dirty="0" smtClean="0"/>
              <a:t>Hyvän työkäyttäytymisen pelisäännöt (mikä sallittua ja mikä kiellettyä)</a:t>
            </a:r>
          </a:p>
          <a:p>
            <a:endParaRPr lang="fi-FI" dirty="0" smtClean="0"/>
          </a:p>
          <a:p>
            <a:r>
              <a:rPr lang="fi-FI" dirty="0" smtClean="0"/>
              <a:t>Ennalta </a:t>
            </a:r>
            <a:r>
              <a:rPr lang="fi-FI" b="1" dirty="0" smtClean="0">
                <a:solidFill>
                  <a:srgbClr val="FF0000"/>
                </a:solidFill>
              </a:rPr>
              <a:t>yhteistoiminnassa laaditut menettelytavat</a:t>
            </a:r>
            <a:r>
              <a:rPr lang="fi-FI" dirty="0" smtClean="0"/>
              <a:t>, jolla seksuaaliseen häirintään puututaan johdonmukaisesti ja tehokkaasti</a:t>
            </a:r>
          </a:p>
          <a:p>
            <a:endParaRPr lang="fi-FI" dirty="0" smtClean="0"/>
          </a:p>
          <a:p>
            <a:r>
              <a:rPr lang="fi-FI" dirty="0" smtClean="0"/>
              <a:t>Perehdyttäminen kaikenlaiseen häirintään puuttumisesta</a:t>
            </a:r>
          </a:p>
          <a:p>
            <a:endParaRPr lang="fi-FI" dirty="0" smtClean="0"/>
          </a:p>
          <a:p>
            <a:r>
              <a:rPr lang="fi-FI" dirty="0" smtClean="0"/>
              <a:t>Esimiesten kouluttaminen havaitsemiseen, selvittämiseen ja poistamiseen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04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3"/>
            <a:ext cx="9039225" cy="679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19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81767"/>
            <a:ext cx="7858539" cy="728662"/>
          </a:xfrm>
        </p:spPr>
        <p:txBody>
          <a:bodyPr/>
          <a:lstStyle/>
          <a:p>
            <a:r>
              <a:rPr lang="fi-FI" dirty="0" smtClean="0"/>
              <a:t>Toimintamalli auttaa tilanteiden selvittelyssä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r>
              <a:rPr lang="fi-FI" dirty="0"/>
              <a:t>Toimintavelvollisuus työnantajalla ja TA päättää </a:t>
            </a:r>
            <a:r>
              <a:rPr lang="fi-FI" dirty="0" smtClean="0"/>
              <a:t>tavasta</a:t>
            </a:r>
          </a:p>
          <a:p>
            <a:endParaRPr lang="fi-FI" dirty="0" smtClean="0"/>
          </a:p>
          <a:p>
            <a:r>
              <a:rPr lang="fi-FI" dirty="0"/>
              <a:t>Yhteistoiminnassa etukäteen laadittu malli auttaa selvittelyssä ja luo turvallisuutta</a:t>
            </a:r>
          </a:p>
          <a:p>
            <a:endParaRPr lang="fi-FI" dirty="0"/>
          </a:p>
          <a:p>
            <a:r>
              <a:rPr lang="fi-FI" dirty="0" smtClean="0"/>
              <a:t>Luottamuksellisuus keskusteluissa, tarkoituksena saada selville todellinen tilanne </a:t>
            </a:r>
          </a:p>
          <a:p>
            <a:endParaRPr lang="fi-FI" dirty="0"/>
          </a:p>
          <a:p>
            <a:r>
              <a:rPr lang="fi-FI" dirty="0" smtClean="0"/>
              <a:t>Työsuojelun edustajat (</a:t>
            </a:r>
            <a:r>
              <a:rPr lang="fi-FI" dirty="0" err="1" smtClean="0"/>
              <a:t>tsv</a:t>
            </a:r>
            <a:r>
              <a:rPr lang="fi-FI" dirty="0" smtClean="0"/>
              <a:t> ja </a:t>
            </a:r>
            <a:r>
              <a:rPr lang="fi-FI" dirty="0" err="1" smtClean="0"/>
              <a:t>tsp</a:t>
            </a:r>
            <a:r>
              <a:rPr lang="fi-FI" dirty="0" smtClean="0"/>
              <a:t>) arvioivat sovittua toimintamallia vasten, onko selvitettävässä tilanteessa käyttäydytty asiattomasti</a:t>
            </a:r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9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81767"/>
            <a:ext cx="7321826" cy="728662"/>
          </a:xfrm>
        </p:spPr>
        <p:txBody>
          <a:bodyPr/>
          <a:lstStyle/>
          <a:p>
            <a:r>
              <a:rPr lang="fi-FI" dirty="0" smtClean="0"/>
              <a:t>Seuraavaksi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25434"/>
            <a:ext cx="8392602" cy="5132566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Valtuutettujen sparraustunti pienryhmissä 2-3 henkilöä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Ryhmäjako erillisellä listalla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Ohjeet ja haastattelukysymykset paperilla; ratkaisukeskeisyys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Lopputulos</a:t>
            </a:r>
          </a:p>
          <a:p>
            <a:pPr marL="0" indent="0">
              <a:buNone/>
            </a:pPr>
            <a:r>
              <a:rPr lang="fi-FI" dirty="0"/>
              <a:t>	</a:t>
            </a:r>
            <a:r>
              <a:rPr lang="fi-FI" dirty="0" smtClean="0"/>
              <a:t>1. Millaisia hyviä käytäntöjä työpaikallasi jo on?</a:t>
            </a:r>
          </a:p>
          <a:p>
            <a:pPr marL="0" indent="0">
              <a:buNone/>
            </a:pPr>
            <a:r>
              <a:rPr lang="fi-FI" dirty="0" smtClean="0"/>
              <a:t>	2. Mikä asia vaatii parannusta?</a:t>
            </a:r>
          </a:p>
          <a:p>
            <a:pPr marL="0" indent="0">
              <a:buNone/>
            </a:pPr>
            <a:r>
              <a:rPr lang="fi-FI" dirty="0"/>
              <a:t>	</a:t>
            </a:r>
            <a:r>
              <a:rPr lang="fi-FI" dirty="0" smtClean="0"/>
              <a:t>3. Mikä on oma seuraava pieni askeleesi asian kehittämiseksi?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Valmista kello 11.45. Lounas kello 12.00. Saliin klo 13.00</a:t>
            </a:r>
            <a:endParaRPr lang="fi-FI" dirty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591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5" y="0"/>
            <a:ext cx="5325979" cy="271406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519" y="2714067"/>
            <a:ext cx="5592481" cy="132898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5" y="4043055"/>
            <a:ext cx="7894431" cy="168041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1599"/>
            <a:ext cx="9144000" cy="210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23"/>
            <a:ext cx="8951496" cy="179655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13" y="2367105"/>
            <a:ext cx="8981385" cy="210552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889" y="4783966"/>
            <a:ext cx="8981385" cy="184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29" y="0"/>
            <a:ext cx="8968871" cy="244605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76" y="2408608"/>
            <a:ext cx="8386212" cy="233531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76" y="0"/>
            <a:ext cx="8856576" cy="232610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76" y="4863877"/>
            <a:ext cx="8149391" cy="19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5" y="944161"/>
            <a:ext cx="8422106" cy="138470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5" y="2781355"/>
            <a:ext cx="7764379" cy="123409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31" y="676853"/>
            <a:ext cx="8277727" cy="616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		Seksuaalinen häirintä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839910"/>
            <a:ext cx="7966364" cy="4525963"/>
          </a:xfrm>
        </p:spPr>
        <p:txBody>
          <a:bodyPr/>
          <a:lstStyle/>
          <a:p>
            <a:endParaRPr lang="fi-FI" dirty="0" smtClean="0"/>
          </a:p>
          <a:p>
            <a:r>
              <a:rPr lang="fi-FI" dirty="0" smtClean="0"/>
              <a:t>Mitä se on?</a:t>
            </a:r>
          </a:p>
          <a:p>
            <a:endParaRPr lang="fi-FI" dirty="0" smtClean="0"/>
          </a:p>
          <a:p>
            <a:r>
              <a:rPr lang="fi-FI" dirty="0" smtClean="0"/>
              <a:t>Millainen tilanne palvelualoilla?</a:t>
            </a:r>
          </a:p>
          <a:p>
            <a:endParaRPr lang="fi-FI" dirty="0" smtClean="0"/>
          </a:p>
          <a:p>
            <a:r>
              <a:rPr lang="fi-FI" dirty="0" smtClean="0"/>
              <a:t>Riskitekijät</a:t>
            </a:r>
          </a:p>
          <a:p>
            <a:endParaRPr lang="fi-FI" dirty="0" smtClean="0"/>
          </a:p>
          <a:p>
            <a:r>
              <a:rPr lang="fi-FI" dirty="0" smtClean="0"/>
              <a:t>Työpaikan menettelytavat seksuaalisen häirinnän ehkäisyyn</a:t>
            </a:r>
          </a:p>
          <a:p>
            <a:endParaRPr lang="fi-FI" dirty="0" smtClean="0"/>
          </a:p>
          <a:p>
            <a:pPr marL="457200" lvl="1" indent="0">
              <a:buNone/>
            </a:pP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671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	    Seksuaalinen häirintä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76218" y="1839910"/>
            <a:ext cx="6790185" cy="4525963"/>
          </a:xfrm>
        </p:spPr>
        <p:txBody>
          <a:bodyPr/>
          <a:lstStyle/>
          <a:p>
            <a:endParaRPr lang="fi-FI" b="1" dirty="0" smtClean="0"/>
          </a:p>
          <a:p>
            <a:endParaRPr lang="fi-FI" b="1" dirty="0"/>
          </a:p>
          <a:p>
            <a:endParaRPr lang="fi-FI" b="1" dirty="0" smtClean="0"/>
          </a:p>
          <a:p>
            <a:pPr marL="0" indent="0">
              <a:buNone/>
            </a:pPr>
            <a:r>
              <a:rPr lang="fi-FI" b="1" dirty="0" smtClean="0"/>
              <a:t>Ei-haluttua </a:t>
            </a:r>
          </a:p>
          <a:p>
            <a:pPr marL="0" indent="0">
              <a:buNone/>
            </a:pPr>
            <a:r>
              <a:rPr lang="fi-FI" dirty="0" smtClean="0"/>
              <a:t>seksuaalisluonteista fyysistä, sanallista tai muuta käyttäytymistä.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Valta-asemassa olevan tulee käyttäytyä erityisen vastuullisesti. Työantajan suojeltava työntekijää.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15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 smtClean="0"/>
          </a:p>
        </p:txBody>
      </p:sp>
      <p:sp>
        <p:nvSpPr>
          <p:cNvPr id="13315" name="Dian numeron paikkamerkki 3"/>
          <p:cNvSpPr>
            <a:spLocks noGrp="1"/>
          </p:cNvSpPr>
          <p:nvPr>
            <p:ph type="sldNum" sz="quarter" idx="12"/>
          </p:nvPr>
        </p:nvSpPr>
        <p:spPr bwMode="auto">
          <a:xfrm>
            <a:off x="8286750" y="6381750"/>
            <a:ext cx="4572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ts val="23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ts val="23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ts val="23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AF47BE0-B234-4EF8-977A-04F7BA7C42B0}" type="slidenum">
              <a:rPr lang="fi-FI" altLang="fi-FI" sz="1800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fi-FI" altLang="fi-FI" sz="1800" smtClean="0"/>
          </a:p>
        </p:txBody>
      </p:sp>
      <p:sp>
        <p:nvSpPr>
          <p:cNvPr id="13316" name="Tekstikehys 4"/>
          <p:cNvSpPr txBox="1">
            <a:spLocks noChangeArrowheads="1"/>
          </p:cNvSpPr>
          <p:nvPr/>
        </p:nvSpPr>
        <p:spPr bwMode="auto">
          <a:xfrm>
            <a:off x="2873375" y="922338"/>
            <a:ext cx="5984875" cy="400050"/>
          </a:xfrm>
          <a:prstGeom prst="rect">
            <a:avLst/>
          </a:prstGeom>
          <a:solidFill>
            <a:srgbClr val="C0000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ts val="23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ts val="23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ts val="23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2000"/>
              <a:t>Epäasiallinen kohtelu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516151" y="1828844"/>
            <a:ext cx="8365911" cy="2954655"/>
          </a:xfrm>
          <a:prstGeom prst="rect">
            <a:avLst/>
          </a:prstGeom>
          <a:gradFill flip="none" rotWithShape="1">
            <a:gsLst>
              <a:gs pos="32000">
                <a:srgbClr val="C00000">
                  <a:alpha val="45000"/>
                </a:srgbClr>
              </a:gs>
              <a:gs pos="66000">
                <a:schemeClr val="bg1"/>
              </a:gs>
              <a:gs pos="83000">
                <a:schemeClr val="bg1"/>
              </a:gs>
            </a:gsLst>
            <a:lin ang="108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b="1" dirty="0">
                <a:latin typeface="+mn-lt"/>
                <a:cs typeface="+mn-cs"/>
              </a:rPr>
              <a:t>Ikävät 				Epäasiallinen	 	Häirintä 				Työsyrjintä kokemukset</a:t>
            </a:r>
            <a:r>
              <a:rPr lang="fi-FI" sz="2000" dirty="0">
                <a:latin typeface="+mn-lt"/>
                <a:cs typeface="+mn-cs"/>
              </a:rPr>
              <a:t>			</a:t>
            </a:r>
            <a:r>
              <a:rPr lang="fi-FI" sz="2000" b="1" dirty="0">
                <a:latin typeface="+mn-lt"/>
                <a:cs typeface="+mn-cs"/>
              </a:rPr>
              <a:t>käytös/kohtelu	</a:t>
            </a:r>
            <a:r>
              <a:rPr lang="fi-FI" sz="2000" dirty="0">
                <a:latin typeface="+mn-lt"/>
                <a:cs typeface="+mn-cs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>
                <a:latin typeface="+mn-lt"/>
                <a:cs typeface="+mn-cs"/>
              </a:rPr>
              <a:t>	 		      						     		      	        			</a:t>
            </a:r>
            <a:r>
              <a:rPr lang="fi-FI" dirty="0">
                <a:latin typeface="Calibri" pitchFamily="34" charset="0"/>
                <a:cs typeface="+mn-cs"/>
              </a:rPr>
              <a:t>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>
                <a:latin typeface="Calibri" pitchFamily="34" charset="0"/>
                <a:cs typeface="+mn-cs"/>
              </a:rPr>
              <a:t>Ikävänä 				satunnainen			pitkäkestoinen 		työsyrjintä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349375" algn="l"/>
                <a:tab pos="2241550" algn="l"/>
                <a:tab pos="3403600" algn="l"/>
                <a:tab pos="4572000" algn="l"/>
                <a:tab pos="5467350" algn="l"/>
              </a:tabLst>
              <a:defRPr/>
            </a:pPr>
            <a:r>
              <a:rPr lang="fi-FI" dirty="0">
                <a:latin typeface="Calibri" pitchFamily="34" charset="0"/>
                <a:cs typeface="+mn-cs"/>
              </a:rPr>
              <a:t>koetut, mutta	 	 lievähkö		kiusaaminen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347788" algn="l"/>
                <a:tab pos="2241550" algn="l"/>
                <a:tab pos="3403600" algn="l"/>
                <a:tab pos="5467350" algn="l"/>
              </a:tabLst>
              <a:defRPr/>
            </a:pPr>
            <a:r>
              <a:rPr lang="fi-FI" dirty="0">
                <a:latin typeface="Calibri" pitchFamily="34" charset="0"/>
                <a:cs typeface="+mn-cs"/>
              </a:rPr>
              <a:t>perustellut		 huono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347788" algn="l"/>
                <a:tab pos="2241550" algn="l"/>
                <a:tab pos="4572000" algn="l"/>
                <a:tab pos="5383213" algn="l"/>
              </a:tabLst>
              <a:defRPr/>
            </a:pPr>
            <a:r>
              <a:rPr lang="fi-FI" dirty="0">
                <a:latin typeface="Calibri" pitchFamily="34" charset="0"/>
                <a:cs typeface="+mn-cs"/>
              </a:rPr>
              <a:t>työnjohtovallan          	 käytös            	seksuaalinen 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347788" algn="l"/>
                <a:tab pos="3403600" algn="l"/>
                <a:tab pos="4129088" algn="l"/>
                <a:tab pos="4572000" algn="l"/>
                <a:tab pos="5383213" algn="l"/>
              </a:tabLst>
              <a:defRPr/>
            </a:pPr>
            <a:r>
              <a:rPr lang="fi-FI" dirty="0">
                <a:latin typeface="Calibri" pitchFamily="34" charset="0"/>
                <a:cs typeface="+mn-cs"/>
              </a:rPr>
              <a:t>käytöt				häirintä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349375" algn="l"/>
                <a:tab pos="5383213" algn="l"/>
              </a:tabLst>
              <a:defRPr/>
            </a:pPr>
            <a:r>
              <a:rPr lang="fi-FI" dirty="0">
                <a:latin typeface="Calibri" pitchFamily="34" charset="0"/>
                <a:cs typeface="+mn-cs"/>
              </a:rPr>
              <a:t>		</a:t>
            </a:r>
          </a:p>
        </p:txBody>
      </p:sp>
      <p:sp>
        <p:nvSpPr>
          <p:cNvPr id="13320" name="Rectangle 2"/>
          <p:cNvSpPr txBox="1">
            <a:spLocks noChangeArrowheads="1"/>
          </p:cNvSpPr>
          <p:nvPr/>
        </p:nvSpPr>
        <p:spPr bwMode="auto">
          <a:xfrm>
            <a:off x="5305425" y="5111750"/>
            <a:ext cx="3552825" cy="7635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ts val="23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ts val="23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ts val="23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2800" b="1"/>
              <a:t>Rangaistavaa toimintaa</a:t>
            </a:r>
          </a:p>
        </p:txBody>
      </p:sp>
      <p:sp>
        <p:nvSpPr>
          <p:cNvPr id="8" name="Suorakulmio 7"/>
          <p:cNvSpPr/>
          <p:nvPr/>
        </p:nvSpPr>
        <p:spPr>
          <a:xfrm>
            <a:off x="568325" y="5459413"/>
            <a:ext cx="46101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fi-FI" sz="1600" b="1" kern="0" dirty="0">
                <a:solidFill>
                  <a:srgbClr val="C00000"/>
                </a:solidFill>
                <a:latin typeface="Verdana"/>
                <a:cs typeface="+mn-cs"/>
              </a:rPr>
              <a:t>Työnantajalla on velvollisuus puuttua kaikkeen epäasiallisena koettuun käyttäytymiseen työpaikalla!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0316" t="18507" r="16768" b="15071"/>
          <a:stretch>
            <a:fillRect/>
          </a:stretch>
        </p:blipFill>
        <p:spPr bwMode="auto">
          <a:xfrm>
            <a:off x="7635887" y="5875354"/>
            <a:ext cx="1301725" cy="846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kstiruutu 1"/>
          <p:cNvSpPr txBox="1"/>
          <p:nvPr/>
        </p:nvSpPr>
        <p:spPr>
          <a:xfrm>
            <a:off x="7186613" y="2297113"/>
            <a:ext cx="1724025" cy="2678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i-FI" sz="1050" dirty="0"/>
              <a:t>Ikä, alkuperä, kansalaisuus, kieli,</a:t>
            </a:r>
          </a:p>
          <a:p>
            <a:pPr>
              <a:defRPr/>
            </a:pPr>
            <a:r>
              <a:rPr lang="fi-FI" sz="1050" dirty="0"/>
              <a:t>uskonto, vakaumus,</a:t>
            </a:r>
          </a:p>
          <a:p>
            <a:pPr>
              <a:defRPr/>
            </a:pPr>
            <a:r>
              <a:rPr lang="fi-FI" sz="1050" dirty="0"/>
              <a:t>Mielipide, poliittinen toiminta, </a:t>
            </a:r>
          </a:p>
          <a:p>
            <a:pPr>
              <a:defRPr/>
            </a:pPr>
            <a:r>
              <a:rPr lang="fi-FI" sz="1050" dirty="0"/>
              <a:t>Ammattiyhdistystoiminta,</a:t>
            </a:r>
          </a:p>
          <a:p>
            <a:pPr>
              <a:defRPr/>
            </a:pPr>
            <a:r>
              <a:rPr lang="fi-FI" sz="1050" dirty="0"/>
              <a:t>Perhesuhteet, terveydentila,</a:t>
            </a:r>
          </a:p>
          <a:p>
            <a:pPr>
              <a:defRPr/>
            </a:pPr>
            <a:r>
              <a:rPr lang="fi-FI" sz="1050" dirty="0"/>
              <a:t>vammaisuus,</a:t>
            </a:r>
          </a:p>
          <a:p>
            <a:pPr>
              <a:defRPr/>
            </a:pPr>
            <a:r>
              <a:rPr lang="fi-FI" sz="1050" dirty="0"/>
              <a:t>seksuaalinen suuntautuminen,</a:t>
            </a:r>
          </a:p>
          <a:p>
            <a:pPr>
              <a:defRPr/>
            </a:pPr>
            <a:r>
              <a:rPr lang="fi-FI" sz="1050" dirty="0"/>
              <a:t>muu näiden kaltainen henkilöön liittyvä syy.</a:t>
            </a:r>
          </a:p>
          <a:p>
            <a:pPr>
              <a:defRPr/>
            </a:pPr>
            <a:r>
              <a:rPr lang="fi-FI" sz="1050" dirty="0"/>
              <a:t>Sukupuoli, sukupuoli-identiteetti tai sukupuolen ilmaisu.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645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am_pp_2017_ohje_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isältö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akta/kysymys/väite -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aulukko/kuva -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p:Policy xmlns:p="office.server.policy" id="" local="true">
  <p:Name>Vanhenemiskäytäntö</p:Name>
  <p:Description>Kun kohde vanhenee, laukaistaan vanhenemistyönkulku</p:Description>
  <p:Statement/>
  <p:PolicyItems>
    <p:PolicyItem featureId="Microsoft.Office.RecordsManagement.PolicyFeatures.Expiration" staticId="0x0101000955173B5F38403980EC2B375963352C|819251030" UniqueId="2bc31f6e-d7cd-433e-a9b4-1adeefc72eb5">
      <p:Name>Säilytys</p:Name>
      <p:Description>Sisällön automaattinen ajoitus käsittelyä varten ja määräpäivän saavuttaneen sisällön säilytystoiminnon suorittaminen.</p:Description>
      <p:CustomData>
        <data>
          <formula id="Microsoft.Office.RecordsManagement.PolicyFeatures.Expiration.Formula.BuiltIn">
            <number>0</number>
            <property>PAMIntra_ExpireDate</property>
            <period>days</period>
          </formula>
          <action type="workflow" id="3b01786d-f8b2-42b5-9d83-a41b78560f16"/>
        </data>
      </p:CustomData>
    </p:PolicyItem>
  </p:PolicyItems>
</p:Policy>
</file>

<file path=customXml/item2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Assembly>Microsoft.Office.Policy, Version=14.0.0.0, Culture=neutral, PublicKeyToken=71e9bce111e9429c</Assembly>
    <Class>Microsoft.Office.RecordsManagement.Internal.UpdateExpireDate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PAMIntra_ExpireDate xmlns="4ECBAB96-4130-4B14-AC36-32968A94DB30">2019-03-14T11:17:31+00:00</PAMIntra_ExpireDate>
    <PAMIntra_Author xmlns="4ECBAB96-4130-4B14-AC36-32968A94DB30">Rantala Jenni</PAMIntra_Author>
    <PAMIntra_ExpirePlus xmlns="4ECBAB96-4130-4B14-AC36-32968A94DB30">2v</PAMIntra_ExpirePlus>
    <PAMIntra_IsArchived xmlns="4ecbab96-4130-4b14-ac36-32968a94db30">false</PAMIntra_IsArchived>
    <PAMIntra_Confidential xmlns="4ECBAB96-4130-4B14-AC36-32968A94DB30">Sisäinen</PAMIntra_Confidential>
    <_dlc_ExpireDateSaved xmlns="http://schemas.microsoft.com/sharepoint/v3" xsi:nil="true"/>
    <_dlc_ExpireDate xmlns="http://schemas.microsoft.com/sharepoint/v3">2019-03-13T07:18:56+00:00</_dlc_ExpireDate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Yleinen asiakirja" ma:contentTypeID="0x0101000955173B5F38403980EC2B375963352C009F96D8D12BDD448BA7812E5072B297C50020D387F35A129E41B71C7CA09723794D" ma:contentTypeVersion="7" ma:contentTypeDescription="" ma:contentTypeScope="" ma:versionID="f990083b7efb7f0992729322375081fa">
  <xsd:schema xmlns:xsd="http://www.w3.org/2001/XMLSchema" xmlns:xs="http://www.w3.org/2001/XMLSchema" xmlns:p="http://schemas.microsoft.com/office/2006/metadata/properties" xmlns:ns1="http://schemas.microsoft.com/sharepoint/v3" xmlns:ns2="4ecbab96-4130-4b14-ac36-32968a94db30" xmlns:ns3="4ECBAB96-4130-4B14-AC36-32968A94DB30" targetNamespace="http://schemas.microsoft.com/office/2006/metadata/properties" ma:root="true" ma:fieldsID="6e6f81f1090ed95917a657852ee1bfb9" ns1:_="" ns2:_="" ns3:_="">
    <xsd:import namespace="http://schemas.microsoft.com/sharepoint/v3"/>
    <xsd:import namespace="4ecbab96-4130-4b14-ac36-32968a94db30"/>
    <xsd:import namespace="4ECBAB96-4130-4B14-AC36-32968A94DB30"/>
    <xsd:element name="properties">
      <xsd:complexType>
        <xsd:sequence>
          <xsd:element name="documentManagement">
            <xsd:complexType>
              <xsd:all>
                <xsd:element ref="ns2:PAMIntra_IsArchived" minOccurs="0"/>
                <xsd:element ref="ns3:PAMIntra_Confidential"/>
                <xsd:element ref="ns3:PAMIntra_Author"/>
                <xsd:element ref="ns3:PAMIntra_ExpirePlus"/>
                <xsd:element ref="ns3:PAMIntra_ExpireDate" minOccurs="0"/>
                <xsd:element ref="ns1:_dlc_Exempt" minOccurs="0"/>
                <xsd:element ref="ns1:_dlc_ExpireDateSaved" minOccurs="0"/>
                <xsd:element ref="ns1:_dlc_Expir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3" nillable="true" ma:displayName="Vapauta käytännöstä" ma:hidden="true" ma:internalName="_dlc_Exempt" ma:readOnly="true">
      <xsd:simpleType>
        <xsd:restriction base="dms:Unknown"/>
      </xsd:simpleType>
    </xsd:element>
    <xsd:element name="_dlc_ExpireDateSaved" ma:index="14" nillable="true" ma:displayName="Alkuperäinen vanhenemispäivämäärä" ma:hidden="true" ma:internalName="_dlc_ExpireDateSaved" ma:readOnly="true">
      <xsd:simpleType>
        <xsd:restriction base="dms:DateTime"/>
      </xsd:simpleType>
    </xsd:element>
    <xsd:element name="_dlc_ExpireDate" ma:index="15" nillable="true" ma:displayName="Vanhenemispäivämäärä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cbab96-4130-4b14-ac36-32968a94db30" elementFormDefault="qualified">
    <xsd:import namespace="http://schemas.microsoft.com/office/2006/documentManagement/types"/>
    <xsd:import namespace="http://schemas.microsoft.com/office/infopath/2007/PartnerControls"/>
    <xsd:element name="PAMIntra_IsArchived" ma:index="8" nillable="true" ma:displayName="Arkistoitu" ma:default="0" ma:hidden="true" ma:internalName="PAMIntra_IsArchived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CBAB96-4130-4B14-AC36-32968A94DB30" elementFormDefault="qualified">
    <xsd:import namespace="http://schemas.microsoft.com/office/2006/documentManagement/types"/>
    <xsd:import namespace="http://schemas.microsoft.com/office/infopath/2007/PartnerControls"/>
    <xsd:element name="PAMIntra_Confidential" ma:index="9" ma:displayName="Julkisuustila" ma:default="Sisäinen" ma:internalName="PAMIntra_Confidential">
      <xsd:simpleType>
        <xsd:restriction base="dms:Choice">
          <xsd:enumeration value="Julkinen"/>
          <xsd:enumeration value="Sisäinen"/>
          <xsd:enumeration value="Luottamuksellinen"/>
          <xsd:enumeration value="Salainen"/>
        </xsd:restriction>
      </xsd:simpleType>
    </xsd:element>
    <xsd:element name="PAMIntra_Author" ma:index="10" ma:displayName="Vastuuhenkilö" ma:internalName="PAMIntra_Author">
      <xsd:simpleType>
        <xsd:restriction base="dms:Text"/>
      </xsd:simpleType>
    </xsd:element>
    <xsd:element name="PAMIntra_ExpirePlus" ma:index="11" ma:displayName="Vanhenemisaika" ma:default="2v" ma:internalName="PAMIntra_ExpirePlus">
      <xsd:simpleType>
        <xsd:restriction base="dms:Choice">
          <xsd:enumeration value="1pv"/>
          <xsd:enumeration value="1vko"/>
          <xsd:enumeration value="1kk"/>
          <xsd:enumeration value="6kk"/>
          <xsd:enumeration value="1v"/>
          <xsd:enumeration value="2v"/>
          <xsd:enumeration value="5v"/>
          <xsd:enumeration value="toistaiseksi"/>
        </xsd:restriction>
      </xsd:simpleType>
    </xsd:element>
    <xsd:element name="PAMIntra_ExpireDate" ma:index="12" nillable="true" ma:displayName="Vanhenee" ma:internalName="PAMIntra_Expire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B8FD58-DDFA-4BA9-B3AE-19B3272ECB13}">
  <ds:schemaRefs>
    <ds:schemaRef ds:uri="office.server.policy"/>
  </ds:schemaRefs>
</ds:datastoreItem>
</file>

<file path=customXml/itemProps2.xml><?xml version="1.0" encoding="utf-8"?>
<ds:datastoreItem xmlns:ds="http://schemas.openxmlformats.org/officeDocument/2006/customXml" ds:itemID="{EB543C32-F7CC-4B9D-968B-D11AA3E8612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90A29CA-20F6-416C-BE94-F41B222D647C}">
  <ds:schemaRefs>
    <ds:schemaRef ds:uri="http://purl.org/dc/elements/1.1/"/>
    <ds:schemaRef ds:uri="http://schemas.microsoft.com/office/2006/metadata/properties"/>
    <ds:schemaRef ds:uri="4ecbab96-4130-4b14-ac36-32968a94db30"/>
    <ds:schemaRef ds:uri="4ECBAB96-4130-4B14-AC36-32968A94DB30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8417B4B6-FC9A-4E7D-B5C0-95774957B2BE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60F194C4-9FB2-41C9-AB9B-E38706DDFD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ecbab96-4130-4b14-ac36-32968a94db30"/>
    <ds:schemaRef ds:uri="4ECBAB96-4130-4B14-AC36-32968A94DB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pam_pp_2017_ohje_POHJA</Template>
  <TotalTime>1252</TotalTime>
  <Words>562</Words>
  <Application>Microsoft Office PowerPoint</Application>
  <PresentationFormat>Näytössä katseltava diaesitys (4:3)</PresentationFormat>
  <Paragraphs>172</Paragraphs>
  <Slides>29</Slides>
  <Notes>4</Notes>
  <HiddenSlides>0</HiddenSlides>
  <MMClips>0</MMClips>
  <ScaleCrop>false</ScaleCrop>
  <HeadingPairs>
    <vt:vector size="8" baseType="variant">
      <vt:variant>
        <vt:lpstr>Käytetyt fontit</vt:lpstr>
      </vt:variant>
      <vt:variant>
        <vt:i4>5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29</vt:i4>
      </vt:variant>
      <vt:variant>
        <vt:lpstr>Mukautetut diaesitykset</vt:lpstr>
      </vt:variant>
      <vt:variant>
        <vt:i4>1</vt:i4>
      </vt:variant>
    </vt:vector>
  </HeadingPairs>
  <TitlesOfParts>
    <vt:vector size="39" baseType="lpstr">
      <vt:lpstr>ＭＳ Ｐゴシック</vt:lpstr>
      <vt:lpstr>Arial</vt:lpstr>
      <vt:lpstr>Calibri</vt:lpstr>
      <vt:lpstr>Verdana</vt:lpstr>
      <vt:lpstr>Wingdings</vt:lpstr>
      <vt:lpstr>pam_pp_2017_ohje_POHJA</vt:lpstr>
      <vt:lpstr>Sisältöslide</vt:lpstr>
      <vt:lpstr>Fakta/kysymys/väite -slide</vt:lpstr>
      <vt:lpstr>Taulukko/kuva -slide</vt:lpstr>
      <vt:lpstr>Seksuaalinen häirintä palvelualoilla  PAMin työsuojelupäivät  </vt:lpstr>
      <vt:lpstr>PowerPoint-esitys</vt:lpstr>
      <vt:lpstr>PowerPoint-esitys</vt:lpstr>
      <vt:lpstr>PowerPoint-esitys</vt:lpstr>
      <vt:lpstr>PowerPoint-esitys</vt:lpstr>
      <vt:lpstr>PowerPoint-esitys</vt:lpstr>
      <vt:lpstr>  Seksuaalinen häirintä</vt:lpstr>
      <vt:lpstr>     Seksuaalinen häirintä</vt:lpstr>
      <vt:lpstr>PowerPoint-esitys</vt:lpstr>
      <vt:lpstr>      Esimerkiksi </vt:lpstr>
      <vt:lpstr>   Esimerkkejä PAM 2015 kyselystä</vt:lpstr>
      <vt:lpstr>Mitä seksuaalinen häirintä aiheuttaa?</vt:lpstr>
      <vt:lpstr>Seksuaalinen häirintä PAMin työpaikoilla </vt:lpstr>
      <vt:lpstr>PowerPoint-esitys</vt:lpstr>
      <vt:lpstr>PowerPoint-esitys</vt:lpstr>
      <vt:lpstr>PowerPoint-esitys</vt:lpstr>
      <vt:lpstr>PowerPoint-esitys</vt:lpstr>
      <vt:lpstr>PowerPoint-esitys</vt:lpstr>
      <vt:lpstr>Kohteeksi joutumisen riskitekijät  (sekä asiakkaiden että työtovereiden taholta)</vt:lpstr>
      <vt:lpstr>Miten häirintään suhtaudutaan?</vt:lpstr>
      <vt:lpstr>PowerPoint-esitys</vt:lpstr>
      <vt:lpstr>Häirinnästä ei aina ilmoiteta</vt:lpstr>
      <vt:lpstr>PowerPoint-esitys</vt:lpstr>
      <vt:lpstr>Toteutusta kyselystä</vt:lpstr>
      <vt:lpstr>Toimintamallit työpaikalla</vt:lpstr>
      <vt:lpstr>Häirinnän ehkäisy</vt:lpstr>
      <vt:lpstr>PowerPoint-esitys</vt:lpstr>
      <vt:lpstr>Toimintamalli auttaa tilanteiden selvittelyssä</vt:lpstr>
      <vt:lpstr>Seuraavaksi</vt:lpstr>
      <vt:lpstr>Mukautettu diaesitys 1</vt:lpstr>
    </vt:vector>
  </TitlesOfParts>
  <Company>PAM 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Henkilöstön vuosi 2016 diat</dc:title>
  <dc:subject>YT</dc:subject>
  <dc:creator>Jaana Seppänen</dc:creator>
  <cp:keywords>henkilöstökertomus</cp:keywords>
  <cp:lastModifiedBy>Vihersalo Merja</cp:lastModifiedBy>
  <cp:revision>129</cp:revision>
  <cp:lastPrinted>2018-04-17T08:13:15Z</cp:lastPrinted>
  <dcterms:created xsi:type="dcterms:W3CDTF">2017-03-02T13:27:28Z</dcterms:created>
  <dcterms:modified xsi:type="dcterms:W3CDTF">2018-05-07T11:21:03Z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0x0101000955173B5F38403980EC2B375963352C009F96D8D12BDD448BA7812E5072B297C50020D387F35A129E41B71C7CA09723794D</vt:lpwstr>
  </property>
  <property fmtid="{D5CDD505-2E9C-101B-9397-08002B2CF9AE}" pid="3" name="ItemRetentionFormula">
    <vt:lpwstr>&lt;formula id="Microsoft.Office.RecordsManagement.PolicyFeatures.Expiration.Formula.BuiltIn"&gt;&lt;number&gt;0&lt;/number&gt;&lt;property&gt;PAMIntra_ExpireDate&lt;/property&gt;&lt;period&gt;days&lt;/period&gt;&lt;/formula&gt;</vt:lpwstr>
  </property>
  <property fmtid="{D5CDD505-2E9C-101B-9397-08002B2CF9AE}" pid="4" name="_dlc_policyId">
    <vt:lpwstr>0x0101000955173B5F38403980EC2B375963352C|819251030</vt:lpwstr>
  </property>
</Properties>
</file>