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5"/>
    <p:sldMasterId id="2147483793" r:id="rId6"/>
    <p:sldMasterId id="2147483742" r:id="rId7"/>
    <p:sldMasterId id="2147483744" r:id="rId8"/>
    <p:sldMasterId id="2147483809" r:id="rId9"/>
  </p:sldMasterIdLst>
  <p:notesMasterIdLst>
    <p:notesMasterId r:id="rId19"/>
  </p:notesMasterIdLst>
  <p:handoutMasterIdLst>
    <p:handoutMasterId r:id="rId20"/>
  </p:handoutMasterIdLst>
  <p:sldIdLst>
    <p:sldId id="337" r:id="rId10"/>
    <p:sldId id="317" r:id="rId11"/>
    <p:sldId id="326" r:id="rId12"/>
    <p:sldId id="321" r:id="rId13"/>
    <p:sldId id="327" r:id="rId14"/>
    <p:sldId id="328" r:id="rId15"/>
    <p:sldId id="329" r:id="rId16"/>
    <p:sldId id="318" r:id="rId17"/>
    <p:sldId id="333" r:id="rId18"/>
  </p:sldIdLst>
  <p:sldSz cx="9144000" cy="6858000" type="screen4x3"/>
  <p:notesSz cx="6797675" cy="9926638"/>
  <p:defaultTextStyle>
    <a:defPPr>
      <a:defRPr lang="fi-FI"/>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Oletusosa" id="{91A65B70-685D-4478-AF78-5CC663119342}">
          <p14:sldIdLst>
            <p14:sldId id="337"/>
            <p14:sldId id="317"/>
            <p14:sldId id="326"/>
            <p14:sldId id="321"/>
            <p14:sldId id="327"/>
            <p14:sldId id="328"/>
            <p14:sldId id="329"/>
            <p14:sldId id="318"/>
            <p14:sldId id="333"/>
          </p14:sldIdLst>
        </p14:section>
        <p14:section name="Neuvottelujärjestys" id="{F5A79460-576C-42A8-BF46-EE4F77A025A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eematyyli 1 - Korostu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ematyyli 1 - Korostu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ematyyli 1 - Korostu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eematyyli 1 - Korostu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eematyyli 1 - Korostu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eematyyli 1 - Korostu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6316" autoAdjust="0"/>
  </p:normalViewPr>
  <p:slideViewPr>
    <p:cSldViewPr snapToGrid="0" snapToObjects="1">
      <p:cViewPr varScale="1">
        <p:scale>
          <a:sx n="111" d="100"/>
          <a:sy n="111" d="100"/>
        </p:scale>
        <p:origin x="147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5.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C35CBE5-08F3-4DBA-ADE5-AE231D7A4A18}" type="datetimeFigureOut">
              <a:rPr lang="fi-FI" smtClean="0"/>
              <a:t>9.8.2021</a:t>
            </a:fld>
            <a:endParaRPr lang="fi-FI"/>
          </a:p>
        </p:txBody>
      </p:sp>
      <p:sp>
        <p:nvSpPr>
          <p:cNvPr id="4" name="Alatunnisteen paikkamerkki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30F0454-C7F5-4FAC-8BF6-5D0ACD498FDD}" type="slidenum">
              <a:rPr lang="fi-FI" smtClean="0"/>
              <a:t>‹#›</a:t>
            </a:fld>
            <a:endParaRPr lang="fi-FI"/>
          </a:p>
        </p:txBody>
      </p:sp>
    </p:spTree>
    <p:extLst>
      <p:ext uri="{BB962C8B-B14F-4D97-AF65-F5344CB8AC3E}">
        <p14:creationId xmlns:p14="http://schemas.microsoft.com/office/powerpoint/2010/main" val="3695930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F6111F6-EC6B-436E-BE91-568EB154AE4A}" type="datetimeFigureOut">
              <a:rPr lang="fi-FI" smtClean="0"/>
              <a:t>9.8.2021</a:t>
            </a:fld>
            <a:endParaRPr lang="fi-FI"/>
          </a:p>
        </p:txBody>
      </p:sp>
      <p:sp>
        <p:nvSpPr>
          <p:cNvPr id="4" name="Dian kuvan paikkamerkki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354038E-A9D6-431F-8E51-FEB271B42E0E}" type="slidenum">
              <a:rPr lang="fi-FI" smtClean="0"/>
              <a:t>‹#›</a:t>
            </a:fld>
            <a:endParaRPr lang="fi-FI"/>
          </a:p>
        </p:txBody>
      </p:sp>
    </p:spTree>
    <p:extLst>
      <p:ext uri="{BB962C8B-B14F-4D97-AF65-F5344CB8AC3E}">
        <p14:creationId xmlns:p14="http://schemas.microsoft.com/office/powerpoint/2010/main" val="1427977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2200" dirty="0"/>
          </a:p>
          <a:p>
            <a:r>
              <a:rPr lang="fi-FI" sz="2200" dirty="0"/>
              <a:t>Perusteltuja syitä esim. yksilöity sijaisuus ja </a:t>
            </a:r>
            <a:r>
              <a:rPr lang="fi-FI" sz="2200" dirty="0" err="1"/>
              <a:t>toiminan</a:t>
            </a:r>
            <a:r>
              <a:rPr lang="fi-FI" sz="2200" baseline="0" dirty="0"/>
              <a:t> vakiintumattomuus tai esim. sesonki esim. kaupan joulumyynti</a:t>
            </a:r>
            <a:endParaRPr lang="fi-FI" sz="2200" dirty="0"/>
          </a:p>
          <a:p>
            <a:endParaRPr lang="fi-FI" sz="2200" dirty="0"/>
          </a:p>
          <a:p>
            <a:r>
              <a:rPr lang="fi-FI" sz="2200" dirty="0"/>
              <a:t>Poikkeuksena työsopimuksen tekeminen pitkäaikaistyöttömän kanssa </a:t>
            </a:r>
          </a:p>
          <a:p>
            <a:pPr lvl="1"/>
            <a:r>
              <a:rPr lang="fi-FI" sz="2000" dirty="0"/>
              <a:t>Ei edellytä perusteltua syytä</a:t>
            </a:r>
          </a:p>
          <a:p>
            <a:pPr lvl="1"/>
            <a:r>
              <a:rPr lang="fi-FI" sz="2000" dirty="0"/>
              <a:t>Voidaan tehdä vaikka yrityksellä pysyvä työvoiman tarve</a:t>
            </a:r>
          </a:p>
          <a:p>
            <a:pPr lvl="1"/>
            <a:r>
              <a:rPr lang="fi-FI" sz="2000" dirty="0" err="1"/>
              <a:t>Enint</a:t>
            </a:r>
            <a:r>
              <a:rPr lang="fi-FI" sz="2000" dirty="0"/>
              <a:t>. 1v</a:t>
            </a:r>
          </a:p>
          <a:p>
            <a:endParaRPr lang="fi-FI" dirty="0"/>
          </a:p>
        </p:txBody>
      </p:sp>
      <p:sp>
        <p:nvSpPr>
          <p:cNvPr id="4" name="Dian numeron paikkamerkki 3"/>
          <p:cNvSpPr>
            <a:spLocks noGrp="1"/>
          </p:cNvSpPr>
          <p:nvPr>
            <p:ph type="sldNum" sz="quarter" idx="10"/>
          </p:nvPr>
        </p:nvSpPr>
        <p:spPr/>
        <p:txBody>
          <a:bodyPr/>
          <a:lstStyle/>
          <a:p>
            <a:fld id="{517F1C51-D475-4563-BC8A-5248D09D388B}" type="slidenum">
              <a:rPr lang="fi-FI" smtClean="0"/>
              <a:t>5</a:t>
            </a:fld>
            <a:endParaRPr lang="fi-FI"/>
          </a:p>
        </p:txBody>
      </p:sp>
    </p:spTree>
    <p:extLst>
      <p:ext uri="{BB962C8B-B14F-4D97-AF65-F5344CB8AC3E}">
        <p14:creationId xmlns:p14="http://schemas.microsoft.com/office/powerpoint/2010/main" val="1535933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517F1C51-D475-4563-BC8A-5248D09D388B}" type="slidenum">
              <a:rPr lang="fi-FI" smtClean="0"/>
              <a:t>6</a:t>
            </a:fld>
            <a:endParaRPr lang="fi-FI"/>
          </a:p>
        </p:txBody>
      </p:sp>
    </p:spTree>
    <p:extLst>
      <p:ext uri="{BB962C8B-B14F-4D97-AF65-F5344CB8AC3E}">
        <p14:creationId xmlns:p14="http://schemas.microsoft.com/office/powerpoint/2010/main" val="2914753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517F1C51-D475-4563-BC8A-5248D09D388B}" type="slidenum">
              <a:rPr lang="fi-FI" smtClean="0"/>
              <a:t>7</a:t>
            </a:fld>
            <a:endParaRPr lang="fi-FI"/>
          </a:p>
        </p:txBody>
      </p:sp>
    </p:spTree>
    <p:extLst>
      <p:ext uri="{BB962C8B-B14F-4D97-AF65-F5344CB8AC3E}">
        <p14:creationId xmlns:p14="http://schemas.microsoft.com/office/powerpoint/2010/main" val="226460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r>
              <a:rPr lang="fi-FI" dirty="0"/>
              <a:t>Hyvityksen tarkoituksena on korvata</a:t>
            </a:r>
            <a:r>
              <a:rPr lang="fi-FI" baseline="0" dirty="0"/>
              <a:t> irtisanotulle, lomautetulle tai osa-aikaistetulle työntekijälle menettelysäännön rikkomisesta aiheutunutta aineetonta vahinkoa</a:t>
            </a:r>
            <a:endParaRPr lang="fi-FI" dirty="0"/>
          </a:p>
        </p:txBody>
      </p:sp>
      <p:sp>
        <p:nvSpPr>
          <p:cNvPr id="4" name="Dian numeron paikkamerkki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9C4DD8A0-0058-4CE7-8A23-1946D1D879CC}" type="slidenum">
              <a:rPr kumimoji="0" lang="fi-FI" sz="1200" b="0" i="0" u="none" strike="noStrike" kern="1200" cap="none" spc="0" normalizeH="0" baseline="0" noProof="0" smtClean="0">
                <a:ln>
                  <a:noFill/>
                </a:ln>
                <a:solidFill>
                  <a:prstClr val="black"/>
                </a:solidFill>
                <a:effectLst/>
                <a:uLnTx/>
                <a:uFillTx/>
                <a:latin typeface="Arial"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fi-FI" sz="1200" b="0" i="0" u="none" strike="noStrike" kern="1200" cap="none" spc="0" normalizeH="0" baseline="0" noProof="0">
              <a:ln>
                <a:noFill/>
              </a:ln>
              <a:solidFill>
                <a:prstClr val="black"/>
              </a:solidFill>
              <a:effectLst/>
              <a:uLnTx/>
              <a:uFillTx/>
              <a:latin typeface="Arial" charset="0"/>
              <a:ea typeface="ＭＳ Ｐゴシック" charset="0"/>
            </a:endParaRPr>
          </a:p>
        </p:txBody>
      </p:sp>
    </p:spTree>
    <p:extLst>
      <p:ext uri="{BB962C8B-B14F-4D97-AF65-F5344CB8AC3E}">
        <p14:creationId xmlns:p14="http://schemas.microsoft.com/office/powerpoint/2010/main" val="2114328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3" name="Alaotsikko 2"/>
          <p:cNvSpPr>
            <a:spLocks noGrp="1"/>
          </p:cNvSpPr>
          <p:nvPr>
            <p:ph type="subTitle" idx="1"/>
          </p:nvPr>
        </p:nvSpPr>
        <p:spPr>
          <a:xfrm>
            <a:off x="2750242" y="4355477"/>
            <a:ext cx="4876800" cy="1185330"/>
          </a:xfrm>
          <a:prstGeom prst="rect">
            <a:avLst/>
          </a:prstGeom>
        </p:spPr>
        <p:txBody>
          <a:bodyPr/>
          <a:lstStyle>
            <a:lvl1pPr marL="0" indent="0" algn="l">
              <a:buNone/>
              <a:defRPr sz="25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2" name="Otsikko 1"/>
          <p:cNvSpPr>
            <a:spLocks noGrp="1"/>
          </p:cNvSpPr>
          <p:nvPr>
            <p:ph type="title" hasCustomPrompt="1"/>
          </p:nvPr>
        </p:nvSpPr>
        <p:spPr>
          <a:xfrm>
            <a:off x="2750242" y="2530804"/>
            <a:ext cx="5147443" cy="1143000"/>
          </a:xfrm>
          <a:prstGeom prst="rect">
            <a:avLst/>
          </a:prstGeom>
        </p:spPr>
        <p:txBody>
          <a:bodyPr vert="horz"/>
          <a:lstStyle>
            <a:lvl1pPr algn="l">
              <a:defRPr sz="4000" b="1">
                <a:solidFill>
                  <a:srgbClr val="FFFFFF"/>
                </a:solidFill>
              </a:defRPr>
            </a:lvl1pPr>
          </a:lstStyle>
          <a:p>
            <a:r>
              <a:rPr lang="fi-FI" dirty="0"/>
              <a:t>MUOKKAA PERUSTYYLEJÄ NAPS.</a:t>
            </a:r>
          </a:p>
        </p:txBody>
      </p:sp>
    </p:spTree>
    <p:extLst>
      <p:ext uri="{BB962C8B-B14F-4D97-AF65-F5344CB8AC3E}">
        <p14:creationId xmlns:p14="http://schemas.microsoft.com/office/powerpoint/2010/main" val="2080105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57200" y="681767"/>
            <a:ext cx="6083567" cy="728662"/>
          </a:xfrm>
          <a:prstGeom prst="rect">
            <a:avLst/>
          </a:prstGeom>
        </p:spPr>
        <p:txBody>
          <a:bodyPr/>
          <a:lstStyle/>
          <a:p>
            <a:r>
              <a:rPr lang="fi-FI" dirty="0"/>
              <a:t>MUOKKAA PERUSTYYLEJÄ NAPS.</a:t>
            </a:r>
          </a:p>
        </p:txBody>
      </p:sp>
      <p:sp>
        <p:nvSpPr>
          <p:cNvPr id="3" name="Sisällön paikkamerkki 2"/>
          <p:cNvSpPr>
            <a:spLocks noGrp="1"/>
          </p:cNvSpPr>
          <p:nvPr>
            <p:ph idx="1"/>
          </p:nvPr>
        </p:nvSpPr>
        <p:spPr>
          <a:xfrm>
            <a:off x="457200" y="1839910"/>
            <a:ext cx="7709203" cy="4525963"/>
          </a:xfrm>
          <a:prstGeom prst="rect">
            <a:avLst/>
          </a:prstGeo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lvl1pPr>
          </a:lstStyle>
          <a:p>
            <a:pPr>
              <a:defRPr/>
            </a:pPr>
            <a:fld id="{ACE2A7F0-7F4F-E448-9BE3-7473976E82F6}" type="datetimeFigureOut">
              <a:rPr lang="fi-FI"/>
              <a:pPr>
                <a:defRPr/>
              </a:pPr>
              <a:t>9.8.2021</a:t>
            </a:fld>
            <a:endParaRPr lang="fi-FI"/>
          </a:p>
        </p:txBody>
      </p:sp>
      <p:sp>
        <p:nvSpPr>
          <p:cNvPr id="5" name="Alatunnisteen paikkamerkki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Arial" charset="0"/>
              </a:defRPr>
            </a:lvl1pPr>
          </a:lstStyle>
          <a:p>
            <a:pPr>
              <a:defRPr/>
            </a:pPr>
            <a:fld id="{CEA707AA-53A2-B742-AE17-5AC2BECDD7C2}" type="slidenum">
              <a:rPr lang="fi-FI"/>
              <a:pPr>
                <a:defRPr/>
              </a:pPr>
              <a:t>‹#›</a:t>
            </a:fld>
            <a:endParaRPr lang="fi-FI"/>
          </a:p>
        </p:txBody>
      </p:sp>
    </p:spTree>
    <p:extLst>
      <p:ext uri="{BB962C8B-B14F-4D97-AF65-F5344CB8AC3E}">
        <p14:creationId xmlns:p14="http://schemas.microsoft.com/office/powerpoint/2010/main" val="1771249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57200" y="681767"/>
            <a:ext cx="6083567" cy="728662"/>
          </a:xfrm>
          <a:prstGeom prst="rect">
            <a:avLst/>
          </a:prstGeom>
        </p:spPr>
        <p:txBody>
          <a:bodyPr/>
          <a:lstStyle/>
          <a:p>
            <a:r>
              <a:rPr lang="fi-FI" dirty="0"/>
              <a:t>MUOKKAA PERUSTYYLEJÄ NAPS.</a:t>
            </a:r>
          </a:p>
        </p:txBody>
      </p:sp>
      <p:sp>
        <p:nvSpPr>
          <p:cNvPr id="3" name="Sisällön paikkamerkki 2"/>
          <p:cNvSpPr>
            <a:spLocks noGrp="1"/>
          </p:cNvSpPr>
          <p:nvPr>
            <p:ph sz="half" idx="1"/>
          </p:nvPr>
        </p:nvSpPr>
        <p:spPr>
          <a:xfrm>
            <a:off x="457200" y="1839393"/>
            <a:ext cx="3776037" cy="4525963"/>
          </a:xfrm>
          <a:prstGeom prst="rect">
            <a:avLst/>
          </a:prstGeom>
        </p:spPr>
        <p:txBody>
          <a:bodyPr/>
          <a:lstStyle>
            <a:lvl1pPr>
              <a:lnSpc>
                <a:spcPts val="2500"/>
              </a:lnSpc>
              <a:defRPr sz="2400"/>
            </a:lvl1pPr>
            <a:lvl2pPr>
              <a:lnSpc>
                <a:spcPts val="2500"/>
              </a:lnSpc>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490491" y="1839393"/>
            <a:ext cx="3710369" cy="4525963"/>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p:cNvSpPr>
            <a:spLocks noGrp="1"/>
          </p:cNvSpPr>
          <p:nvPr>
            <p:ph type="dt" sz="half" idx="10"/>
          </p:nvPr>
        </p:nvSpPr>
        <p:spPr>
          <a:xfrm>
            <a:off x="457200" y="6356350"/>
            <a:ext cx="2133600" cy="365125"/>
          </a:xfrm>
          <a:prstGeom prst="rect">
            <a:avLst/>
          </a:prstGeom>
        </p:spPr>
        <p:txBody>
          <a:bodyPr/>
          <a:lstStyle>
            <a:lvl1pPr>
              <a:defRPr/>
            </a:lvl1pPr>
          </a:lstStyle>
          <a:p>
            <a:pPr>
              <a:defRPr/>
            </a:pPr>
            <a:fld id="{FC235C62-418F-234C-A945-380F80B888B2}" type="datetimeFigureOut">
              <a:rPr lang="fi-FI"/>
              <a:pPr>
                <a:defRPr/>
              </a:pPr>
              <a:t>9.8.2021</a:t>
            </a:fld>
            <a:endParaRPr lang="fi-FI"/>
          </a:p>
        </p:txBody>
      </p:sp>
      <p:sp>
        <p:nvSpPr>
          <p:cNvPr id="6" name="Alatunnisteen paikkamerkki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Arial" charset="0"/>
              </a:defRPr>
            </a:lvl1pPr>
          </a:lstStyle>
          <a:p>
            <a:pPr>
              <a:defRPr/>
            </a:pPr>
            <a:fld id="{7B46976D-4ACA-D842-BB3E-D078811C6B5A}" type="slidenum">
              <a:rPr lang="fi-FI"/>
              <a:pPr>
                <a:defRPr/>
              </a:pPr>
              <a:t>‹#›</a:t>
            </a:fld>
            <a:endParaRPr lang="fi-FI"/>
          </a:p>
        </p:txBody>
      </p:sp>
    </p:spTree>
    <p:extLst>
      <p:ext uri="{BB962C8B-B14F-4D97-AF65-F5344CB8AC3E}">
        <p14:creationId xmlns:p14="http://schemas.microsoft.com/office/powerpoint/2010/main" val="257705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7" name="Otsikon paikkamerkki 1"/>
          <p:cNvSpPr>
            <a:spLocks noGrp="1"/>
          </p:cNvSpPr>
          <p:nvPr>
            <p:ph type="title" hasCustomPrompt="1"/>
          </p:nvPr>
        </p:nvSpPr>
        <p:spPr>
          <a:xfrm>
            <a:off x="1790778" y="1958520"/>
            <a:ext cx="5694119" cy="1926998"/>
          </a:xfrm>
          <a:prstGeom prst="rect">
            <a:avLst/>
          </a:prstGeom>
        </p:spPr>
        <p:txBody>
          <a:bodyPr vert="horz" lIns="91440" tIns="45720" rIns="91440" bIns="45720" rtlCol="0" anchor="ctr">
            <a:normAutofit/>
          </a:bodyPr>
          <a:lstStyle/>
          <a:p>
            <a:r>
              <a:rPr lang="fi-FI" dirty="0"/>
              <a:t>MUOKKAA PERUSTYYLEJÄ NAPS.</a:t>
            </a:r>
          </a:p>
        </p:txBody>
      </p:sp>
    </p:spTree>
    <p:extLst>
      <p:ext uri="{BB962C8B-B14F-4D97-AF65-F5344CB8AC3E}">
        <p14:creationId xmlns:p14="http://schemas.microsoft.com/office/powerpoint/2010/main" val="333326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10" name="Otsikko 9"/>
          <p:cNvSpPr>
            <a:spLocks noGrp="1"/>
          </p:cNvSpPr>
          <p:nvPr>
            <p:ph type="title" hasCustomPrompt="1"/>
          </p:nvPr>
        </p:nvSpPr>
        <p:spPr>
          <a:xfrm>
            <a:off x="457200" y="274638"/>
            <a:ext cx="7403766" cy="834538"/>
          </a:xfrm>
          <a:prstGeom prst="rect">
            <a:avLst/>
          </a:prstGeom>
        </p:spPr>
        <p:txBody>
          <a:bodyPr vert="horz"/>
          <a:lstStyle>
            <a:lvl1pPr algn="l">
              <a:defRPr sz="2800" b="1"/>
            </a:lvl1pPr>
          </a:lstStyle>
          <a:p>
            <a:r>
              <a:rPr lang="fi-FI" dirty="0"/>
              <a:t>MUOKKAA PERUSTYYLEJÄ NAPS.</a:t>
            </a:r>
          </a:p>
        </p:txBody>
      </p:sp>
      <p:sp>
        <p:nvSpPr>
          <p:cNvPr id="3" name="Kuvan paikkamerkki 2"/>
          <p:cNvSpPr>
            <a:spLocks noGrp="1"/>
          </p:cNvSpPr>
          <p:nvPr>
            <p:ph type="pic" idx="1"/>
          </p:nvPr>
        </p:nvSpPr>
        <p:spPr>
          <a:xfrm>
            <a:off x="484224" y="1509246"/>
            <a:ext cx="8163224"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dirty="0"/>
          </a:p>
        </p:txBody>
      </p:sp>
    </p:spTree>
    <p:extLst>
      <p:ext uri="{BB962C8B-B14F-4D97-AF65-F5344CB8AC3E}">
        <p14:creationId xmlns:p14="http://schemas.microsoft.com/office/powerpoint/2010/main" val="564830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57200" y="681767"/>
            <a:ext cx="6083567" cy="728662"/>
          </a:xfrm>
          <a:prstGeom prst="rect">
            <a:avLst/>
          </a:prstGeom>
        </p:spPr>
        <p:txBody>
          <a:bodyPr/>
          <a:lstStyle/>
          <a:p>
            <a:r>
              <a:rPr lang="fi-FI" dirty="0"/>
              <a:t>MUOKKAA PERUSTYYLEJÄ NAPS.</a:t>
            </a:r>
          </a:p>
        </p:txBody>
      </p:sp>
      <p:sp>
        <p:nvSpPr>
          <p:cNvPr id="3" name="Sisällön paikkamerkki 2"/>
          <p:cNvSpPr>
            <a:spLocks noGrp="1"/>
          </p:cNvSpPr>
          <p:nvPr>
            <p:ph idx="1"/>
          </p:nvPr>
        </p:nvSpPr>
        <p:spPr>
          <a:xfrm>
            <a:off x="457200" y="1839910"/>
            <a:ext cx="7709203" cy="4525963"/>
          </a:xfrm>
          <a:prstGeom prst="rect">
            <a:avLst/>
          </a:prstGeo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fi-FI"/>
          </a:p>
        </p:txBody>
      </p:sp>
      <p:sp>
        <p:nvSpPr>
          <p:cNvPr id="5" name="Alatunnisteen paikkamerkki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Arial" charset="0"/>
              </a:defRPr>
            </a:lvl1pPr>
          </a:lstStyle>
          <a:p>
            <a:pPr>
              <a:defRPr/>
            </a:pPr>
            <a:fld id="{CEA707AA-53A2-B742-AE17-5AC2BECDD7C2}" type="slidenum">
              <a:rPr lang="fi-FI"/>
              <a:pPr>
                <a:defRPr/>
              </a:pPr>
              <a:t>‹#›</a:t>
            </a:fld>
            <a:endParaRPr lang="fi-FI"/>
          </a:p>
        </p:txBody>
      </p:sp>
    </p:spTree>
    <p:extLst>
      <p:ext uri="{BB962C8B-B14F-4D97-AF65-F5344CB8AC3E}">
        <p14:creationId xmlns:p14="http://schemas.microsoft.com/office/powerpoint/2010/main" val="1426699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457200" y="681767"/>
            <a:ext cx="6083567" cy="728662"/>
          </a:xfrm>
          <a:prstGeom prst="rect">
            <a:avLst/>
          </a:prstGeom>
        </p:spPr>
        <p:txBody>
          <a:bodyPr/>
          <a:lstStyle/>
          <a:p>
            <a:r>
              <a:rPr lang="fi-FI" dirty="0"/>
              <a:t>MUOKKAA PERUSTYYLEJÄ NAPS.</a:t>
            </a:r>
          </a:p>
        </p:txBody>
      </p:sp>
      <p:sp>
        <p:nvSpPr>
          <p:cNvPr id="3" name="Sisällön paikkamerkki 2"/>
          <p:cNvSpPr>
            <a:spLocks noGrp="1"/>
          </p:cNvSpPr>
          <p:nvPr>
            <p:ph sz="half" idx="1"/>
          </p:nvPr>
        </p:nvSpPr>
        <p:spPr>
          <a:xfrm>
            <a:off x="457200" y="1839393"/>
            <a:ext cx="3776037" cy="4525963"/>
          </a:xfrm>
          <a:prstGeom prst="rect">
            <a:avLst/>
          </a:prstGeom>
        </p:spPr>
        <p:txBody>
          <a:bodyPr/>
          <a:lstStyle>
            <a:lvl1pPr>
              <a:lnSpc>
                <a:spcPts val="2500"/>
              </a:lnSpc>
              <a:defRPr sz="2400"/>
            </a:lvl1pPr>
            <a:lvl2pPr>
              <a:lnSpc>
                <a:spcPts val="2500"/>
              </a:lnSpc>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490491" y="1839393"/>
            <a:ext cx="3710369" cy="4525963"/>
          </a:xfrm>
          <a:prstGeom prst="rect">
            <a:avLst/>
          </a:prstGeo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fi-FI"/>
          </a:p>
        </p:txBody>
      </p:sp>
      <p:sp>
        <p:nvSpPr>
          <p:cNvPr id="6" name="Alatunnisteen paikkamerkki 5"/>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cs typeface="Arial" charset="0"/>
              </a:defRPr>
            </a:lvl1pPr>
          </a:lstStyle>
          <a:p>
            <a:pPr>
              <a:defRPr/>
            </a:pPr>
            <a:fld id="{7B46976D-4ACA-D842-BB3E-D078811C6B5A}" type="slidenum">
              <a:rPr lang="fi-FI"/>
              <a:pPr>
                <a:defRPr/>
              </a:pPr>
              <a:t>‹#›</a:t>
            </a:fld>
            <a:endParaRPr lang="fi-FI"/>
          </a:p>
        </p:txBody>
      </p:sp>
    </p:spTree>
    <p:extLst>
      <p:ext uri="{BB962C8B-B14F-4D97-AF65-F5344CB8AC3E}">
        <p14:creationId xmlns:p14="http://schemas.microsoft.com/office/powerpoint/2010/main" val="36756328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6.emf"/><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Kuva 5" descr="kansislide2.pd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Kuva 1" descr="pam_logo_vaaka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741787" y="833438"/>
            <a:ext cx="1754773" cy="640775"/>
          </a:xfrm>
          <a:prstGeom prst="rect">
            <a:avLst/>
          </a:prstGeom>
        </p:spPr>
      </p:pic>
    </p:spTree>
  </p:cSld>
  <p:clrMap bg1="lt1" tx1="dk1" bg2="lt2" tx2="dk2" accent1="accent1" accent2="accent2" accent3="accent3" accent4="accent4" accent5="accent5" accent6="accent6" hlink="hlink" folHlink="folHlink"/>
  <p:sldLayoutIdLst>
    <p:sldLayoutId id="2147483802" r:id="rId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Kuva 1" descr="sisaltoslide.pdf"/>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63500"/>
            <a:ext cx="921385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Kuva 1" descr="pam_logo_ei_tekstia_rgb.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252355" y="6031089"/>
            <a:ext cx="724792" cy="651163"/>
          </a:xfrm>
          <a:prstGeom prst="rect">
            <a:avLst/>
          </a:prstGeom>
        </p:spPr>
      </p:pic>
    </p:spTree>
  </p:cSld>
  <p:clrMap bg1="lt1" tx1="dk1" bg2="lt2" tx2="dk2" accent1="accent1" accent2="accent2" accent3="accent3" accent4="accent4" accent5="accent5" accent6="accent6" hlink="hlink" folHlink="folHlink"/>
  <p:sldLayoutIdLst>
    <p:sldLayoutId id="2147483806" r:id="rId1"/>
    <p:sldLayoutId id="2147483807" r:id="rId2"/>
  </p:sldLayoutIdLst>
  <p:txStyles>
    <p:titleStyle>
      <a:lvl1pPr algn="l" defTabSz="457200" rtl="0" eaLnBrk="0" fontAlgn="base" hangingPunct="0">
        <a:lnSpc>
          <a:spcPts val="3800"/>
        </a:lnSpc>
        <a:spcBef>
          <a:spcPct val="0"/>
        </a:spcBef>
        <a:spcAft>
          <a:spcPct val="0"/>
        </a:spcAft>
        <a:defRPr sz="3000" b="1" kern="1200">
          <a:solidFill>
            <a:srgbClr val="FFFFFF"/>
          </a:solidFill>
          <a:latin typeface="+mj-lt"/>
          <a:ea typeface="ＭＳ Ｐゴシック" charset="0"/>
          <a:cs typeface="ＭＳ Ｐゴシック" charset="0"/>
        </a:defRPr>
      </a:lvl1pPr>
      <a:lvl2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2pPr>
      <a:lvl3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3pPr>
      <a:lvl4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4pPr>
      <a:lvl5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5pPr>
      <a:lvl6pPr marL="457200" algn="l" defTabSz="457200" rtl="0" fontAlgn="base">
        <a:lnSpc>
          <a:spcPts val="3800"/>
        </a:lnSpc>
        <a:spcBef>
          <a:spcPct val="0"/>
        </a:spcBef>
        <a:spcAft>
          <a:spcPct val="0"/>
        </a:spcAft>
        <a:defRPr sz="4000" b="1">
          <a:solidFill>
            <a:schemeClr val="tx1"/>
          </a:solidFill>
          <a:latin typeface="Calibri" pitchFamily="34" charset="0"/>
        </a:defRPr>
      </a:lvl6pPr>
      <a:lvl7pPr marL="914400" algn="l" defTabSz="457200" rtl="0" fontAlgn="base">
        <a:lnSpc>
          <a:spcPts val="3800"/>
        </a:lnSpc>
        <a:spcBef>
          <a:spcPct val="0"/>
        </a:spcBef>
        <a:spcAft>
          <a:spcPct val="0"/>
        </a:spcAft>
        <a:defRPr sz="4000" b="1">
          <a:solidFill>
            <a:schemeClr val="tx1"/>
          </a:solidFill>
          <a:latin typeface="Calibri" pitchFamily="34" charset="0"/>
        </a:defRPr>
      </a:lvl7pPr>
      <a:lvl8pPr marL="1371600" algn="l" defTabSz="457200" rtl="0" fontAlgn="base">
        <a:lnSpc>
          <a:spcPts val="3800"/>
        </a:lnSpc>
        <a:spcBef>
          <a:spcPct val="0"/>
        </a:spcBef>
        <a:spcAft>
          <a:spcPct val="0"/>
        </a:spcAft>
        <a:defRPr sz="4000" b="1">
          <a:solidFill>
            <a:schemeClr val="tx1"/>
          </a:solidFill>
          <a:latin typeface="Calibri" pitchFamily="34" charset="0"/>
        </a:defRPr>
      </a:lvl8pPr>
      <a:lvl9pPr marL="1828800" algn="l" defTabSz="457200" rtl="0" fontAlgn="base">
        <a:lnSpc>
          <a:spcPts val="3800"/>
        </a:lnSpc>
        <a:spcBef>
          <a:spcPct val="0"/>
        </a:spcBef>
        <a:spcAft>
          <a:spcPct val="0"/>
        </a:spcAft>
        <a:defRPr sz="4000" b="1">
          <a:solidFill>
            <a:schemeClr val="tx1"/>
          </a:solidFill>
          <a:latin typeface="Calibri" pitchFamily="34" charset="0"/>
        </a:defRPr>
      </a:lvl9pPr>
    </p:titleStyle>
    <p:bodyStyle>
      <a:lvl1pPr marL="342900" indent="-342900" algn="l" defTabSz="457200" rtl="0" eaLnBrk="0" fontAlgn="base" hangingPunct="0">
        <a:lnSpc>
          <a:spcPts val="2500"/>
        </a:lnSpc>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742950" indent="-285750" algn="l" defTabSz="457200" rtl="0" eaLnBrk="0" fontAlgn="base" hangingPunct="0">
        <a:lnSpc>
          <a:spcPts val="2500"/>
        </a:lnSpc>
        <a:spcBef>
          <a:spcPct val="200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266" name="Kuva 6" descr="sitaatti_slide.pd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4" r:id="rId1"/>
  </p:sldLayoutIdLst>
  <p:txStyles>
    <p:titleStyle>
      <a:lvl1pPr algn="ctr" defTabSz="457200" rtl="0" eaLnBrk="0" fontAlgn="base" hangingPunct="0">
        <a:spcBef>
          <a:spcPct val="0"/>
        </a:spcBef>
        <a:spcAft>
          <a:spcPct val="0"/>
        </a:spcAft>
        <a:defRPr sz="2800" kern="1200">
          <a:solidFill>
            <a:srgbClr val="FFFFFF"/>
          </a:solidFill>
          <a:latin typeface="+mj-lt"/>
          <a:ea typeface="ＭＳ Ｐゴシック" charset="0"/>
          <a:cs typeface="ＭＳ Ｐゴシック" charset="0"/>
        </a:defRPr>
      </a:lvl1pPr>
      <a:lvl2pPr algn="ctr" defTabSz="457200" rtl="0" eaLnBrk="0" fontAlgn="base" hangingPunct="0">
        <a:spcBef>
          <a:spcPct val="0"/>
        </a:spcBef>
        <a:spcAft>
          <a:spcPct val="0"/>
        </a:spcAft>
        <a:defRPr sz="2800">
          <a:solidFill>
            <a:srgbClr val="FFFFFF"/>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2800">
          <a:solidFill>
            <a:srgbClr val="FFFFFF"/>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2800">
          <a:solidFill>
            <a:srgbClr val="FFFFFF"/>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2800">
          <a:solidFill>
            <a:srgbClr val="FFFFFF"/>
          </a:solidFill>
          <a:latin typeface="Calibri" charset="0"/>
          <a:ea typeface="ＭＳ Ｐゴシック" charset="0"/>
          <a:cs typeface="ＭＳ Ｐゴシック" charset="0"/>
        </a:defRPr>
      </a:lvl5pPr>
      <a:lvl6pPr marL="457200" algn="ctr" defTabSz="457200" rtl="0" fontAlgn="base">
        <a:spcBef>
          <a:spcPct val="0"/>
        </a:spcBef>
        <a:spcAft>
          <a:spcPct val="0"/>
        </a:spcAft>
        <a:defRPr sz="2800">
          <a:solidFill>
            <a:srgbClr val="FFFFFF"/>
          </a:solidFill>
          <a:latin typeface="Calibri" charset="0"/>
          <a:ea typeface="ＭＳ Ｐゴシック" charset="0"/>
          <a:cs typeface="ＭＳ Ｐゴシック" charset="0"/>
        </a:defRPr>
      </a:lvl6pPr>
      <a:lvl7pPr marL="914400" algn="ctr" defTabSz="457200" rtl="0" fontAlgn="base">
        <a:spcBef>
          <a:spcPct val="0"/>
        </a:spcBef>
        <a:spcAft>
          <a:spcPct val="0"/>
        </a:spcAft>
        <a:defRPr sz="2800">
          <a:solidFill>
            <a:srgbClr val="FFFFFF"/>
          </a:solidFill>
          <a:latin typeface="Calibri" charset="0"/>
          <a:ea typeface="ＭＳ Ｐゴシック" charset="0"/>
          <a:cs typeface="ＭＳ Ｐゴシック" charset="0"/>
        </a:defRPr>
      </a:lvl7pPr>
      <a:lvl8pPr marL="1371600" algn="ctr" defTabSz="457200" rtl="0" fontAlgn="base">
        <a:spcBef>
          <a:spcPct val="0"/>
        </a:spcBef>
        <a:spcAft>
          <a:spcPct val="0"/>
        </a:spcAft>
        <a:defRPr sz="2800">
          <a:solidFill>
            <a:srgbClr val="FFFFFF"/>
          </a:solidFill>
          <a:latin typeface="Calibri" charset="0"/>
          <a:ea typeface="ＭＳ Ｐゴシック" charset="0"/>
          <a:cs typeface="ＭＳ Ｐゴシック" charset="0"/>
        </a:defRPr>
      </a:lvl8pPr>
      <a:lvl9pPr marL="1828800" algn="ctr" defTabSz="457200" rtl="0" fontAlgn="base">
        <a:spcBef>
          <a:spcPct val="0"/>
        </a:spcBef>
        <a:spcAft>
          <a:spcPct val="0"/>
        </a:spcAft>
        <a:defRPr sz="2800">
          <a:solidFill>
            <a:srgbClr val="FFFFFF"/>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Kuva 2" descr="pam_logo_ei_tekstia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52355" y="160866"/>
            <a:ext cx="724792" cy="651163"/>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Kuva 1" descr="sisaltoslide.pdf"/>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63500"/>
            <a:ext cx="921385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1" name="Kuva 2" descr="pam_logo_ei_tekstia_rgb.ai"/>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167688" y="6030913"/>
            <a:ext cx="871537" cy="754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623911"/>
      </p:ext>
    </p:extLst>
  </p:cSld>
  <p:clrMap bg1="lt1" tx1="dk1" bg2="lt2" tx2="dk2" accent1="accent1" accent2="accent2" accent3="accent3" accent4="accent4" accent5="accent5" accent6="accent6" hlink="hlink" folHlink="folHlink"/>
  <p:sldLayoutIdLst>
    <p:sldLayoutId id="2147483810" r:id="rId1"/>
    <p:sldLayoutId id="2147483811" r:id="rId2"/>
  </p:sldLayoutIdLst>
  <p:hf hdr="0" ftr="0" dt="0"/>
  <p:txStyles>
    <p:titleStyle>
      <a:lvl1pPr algn="l" defTabSz="457200" rtl="0" eaLnBrk="0" fontAlgn="base" hangingPunct="0">
        <a:lnSpc>
          <a:spcPts val="3800"/>
        </a:lnSpc>
        <a:spcBef>
          <a:spcPct val="0"/>
        </a:spcBef>
        <a:spcAft>
          <a:spcPct val="0"/>
        </a:spcAft>
        <a:defRPr sz="3000" b="1" kern="1200">
          <a:solidFill>
            <a:srgbClr val="FFFFFF"/>
          </a:solidFill>
          <a:latin typeface="+mj-lt"/>
          <a:ea typeface="ＭＳ Ｐゴシック" charset="0"/>
          <a:cs typeface="ＭＳ Ｐゴシック" charset="0"/>
        </a:defRPr>
      </a:lvl1pPr>
      <a:lvl2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2pPr>
      <a:lvl3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3pPr>
      <a:lvl4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4pPr>
      <a:lvl5pPr algn="l" defTabSz="457200" rtl="0" eaLnBrk="0" fontAlgn="base" hangingPunct="0">
        <a:lnSpc>
          <a:spcPts val="3800"/>
        </a:lnSpc>
        <a:spcBef>
          <a:spcPct val="0"/>
        </a:spcBef>
        <a:spcAft>
          <a:spcPct val="0"/>
        </a:spcAft>
        <a:defRPr sz="3000" b="1">
          <a:solidFill>
            <a:srgbClr val="FFFFFF"/>
          </a:solidFill>
          <a:latin typeface="Calibri" pitchFamily="34" charset="0"/>
          <a:ea typeface="ＭＳ Ｐゴシック" charset="0"/>
          <a:cs typeface="ＭＳ Ｐゴシック" charset="0"/>
        </a:defRPr>
      </a:lvl5pPr>
      <a:lvl6pPr marL="457200" algn="l" defTabSz="457200" rtl="0" fontAlgn="base">
        <a:lnSpc>
          <a:spcPts val="3800"/>
        </a:lnSpc>
        <a:spcBef>
          <a:spcPct val="0"/>
        </a:spcBef>
        <a:spcAft>
          <a:spcPct val="0"/>
        </a:spcAft>
        <a:defRPr sz="4000" b="1">
          <a:solidFill>
            <a:schemeClr val="tx1"/>
          </a:solidFill>
          <a:latin typeface="Calibri" pitchFamily="34" charset="0"/>
        </a:defRPr>
      </a:lvl6pPr>
      <a:lvl7pPr marL="914400" algn="l" defTabSz="457200" rtl="0" fontAlgn="base">
        <a:lnSpc>
          <a:spcPts val="3800"/>
        </a:lnSpc>
        <a:spcBef>
          <a:spcPct val="0"/>
        </a:spcBef>
        <a:spcAft>
          <a:spcPct val="0"/>
        </a:spcAft>
        <a:defRPr sz="4000" b="1">
          <a:solidFill>
            <a:schemeClr val="tx1"/>
          </a:solidFill>
          <a:latin typeface="Calibri" pitchFamily="34" charset="0"/>
        </a:defRPr>
      </a:lvl7pPr>
      <a:lvl8pPr marL="1371600" algn="l" defTabSz="457200" rtl="0" fontAlgn="base">
        <a:lnSpc>
          <a:spcPts val="3800"/>
        </a:lnSpc>
        <a:spcBef>
          <a:spcPct val="0"/>
        </a:spcBef>
        <a:spcAft>
          <a:spcPct val="0"/>
        </a:spcAft>
        <a:defRPr sz="4000" b="1">
          <a:solidFill>
            <a:schemeClr val="tx1"/>
          </a:solidFill>
          <a:latin typeface="Calibri" pitchFamily="34" charset="0"/>
        </a:defRPr>
      </a:lvl8pPr>
      <a:lvl9pPr marL="1828800" algn="l" defTabSz="457200" rtl="0" fontAlgn="base">
        <a:lnSpc>
          <a:spcPts val="3800"/>
        </a:lnSpc>
        <a:spcBef>
          <a:spcPct val="0"/>
        </a:spcBef>
        <a:spcAft>
          <a:spcPct val="0"/>
        </a:spcAft>
        <a:defRPr sz="4000" b="1">
          <a:solidFill>
            <a:schemeClr val="tx1"/>
          </a:solidFill>
          <a:latin typeface="Calibri" pitchFamily="34" charset="0"/>
        </a:defRPr>
      </a:lvl9pPr>
    </p:titleStyle>
    <p:bodyStyle>
      <a:lvl1pPr marL="342900" indent="-342900" algn="l" defTabSz="457200" rtl="0" eaLnBrk="0" fontAlgn="base" hangingPunct="0">
        <a:lnSpc>
          <a:spcPts val="2500"/>
        </a:lnSpc>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742950" indent="-285750" algn="l" defTabSz="457200" rtl="0" eaLnBrk="0" fontAlgn="base" hangingPunct="0">
        <a:lnSpc>
          <a:spcPts val="2500"/>
        </a:lnSpc>
        <a:spcBef>
          <a:spcPct val="200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lnSpc>
          <a:spcPts val="2300"/>
        </a:lnSpc>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ozcVx5qoE-4&amp;feature=youtu.be" TargetMode="External"/><Relationship Id="rId2" Type="http://schemas.openxmlformats.org/officeDocument/2006/relationships/hyperlink" Target="http://www.pam.f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790778" y="1958520"/>
            <a:ext cx="5694119" cy="3020804"/>
          </a:xfrm>
        </p:spPr>
        <p:txBody>
          <a:bodyPr>
            <a:normAutofit/>
          </a:bodyPr>
          <a:lstStyle/>
          <a:p>
            <a:r>
              <a:rPr lang="fi-FI" sz="3600" b="1" dirty="0"/>
              <a:t>Long-term lay-off</a:t>
            </a:r>
            <a:r>
              <a:rPr lang="fi-FI" sz="3200" b="1" dirty="0"/>
              <a:t/>
            </a:r>
            <a:br>
              <a:rPr lang="fi-FI" sz="3200" b="1" dirty="0"/>
            </a:br>
            <a:endParaRPr lang="fi-FI" sz="3200" b="1" dirty="0"/>
          </a:p>
        </p:txBody>
      </p:sp>
    </p:spTree>
    <p:extLst>
      <p:ext uri="{BB962C8B-B14F-4D97-AF65-F5344CB8AC3E}">
        <p14:creationId xmlns:p14="http://schemas.microsoft.com/office/powerpoint/2010/main" val="142095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681767"/>
            <a:ext cx="7514705" cy="728662"/>
          </a:xfrm>
        </p:spPr>
        <p:txBody>
          <a:bodyPr/>
          <a:lstStyle/>
          <a:p>
            <a:pPr algn="ctr"/>
            <a:r>
              <a:rPr lang="fi-FI" dirty="0"/>
              <a:t>Lay-off – employees’ right to terminate their employment with immediate effect</a:t>
            </a:r>
            <a:br>
              <a:rPr lang="fi-FI" dirty="0"/>
            </a:br>
            <a:r>
              <a:rPr lang="fi-FI" dirty="0"/>
              <a:t/>
            </a:r>
            <a:br>
              <a:rPr lang="fi-FI" dirty="0"/>
            </a:br>
            <a:endParaRPr lang="fi-FI" dirty="0"/>
          </a:p>
        </p:txBody>
      </p:sp>
      <p:sp>
        <p:nvSpPr>
          <p:cNvPr id="3" name="Sisällön paikkamerkki 2"/>
          <p:cNvSpPr>
            <a:spLocks noGrp="1"/>
          </p:cNvSpPr>
          <p:nvPr>
            <p:ph idx="1"/>
          </p:nvPr>
        </p:nvSpPr>
        <p:spPr>
          <a:xfrm>
            <a:off x="457200" y="2144706"/>
            <a:ext cx="8229600" cy="4525963"/>
          </a:xfrm>
        </p:spPr>
        <p:txBody>
          <a:bodyPr/>
          <a:lstStyle/>
          <a:p>
            <a:endParaRPr lang="fi-FI" dirty="0"/>
          </a:p>
          <a:p>
            <a:r>
              <a:rPr lang="fi-FI" dirty="0"/>
              <a:t>Under the Employment Contracts Act employees may terminate their employment contract during lay-off without a period of notice, regardless of the duration of the lay-off. </a:t>
            </a:r>
          </a:p>
          <a:p>
            <a:endParaRPr lang="fi-FI" dirty="0"/>
          </a:p>
          <a:p>
            <a:r>
              <a:rPr lang="fi-FI" dirty="0"/>
              <a:t>This right also applies to fixed-term employees. </a:t>
            </a:r>
          </a:p>
          <a:p>
            <a:endParaRPr lang="fi-FI" dirty="0"/>
          </a:p>
          <a:p>
            <a:r>
              <a:rPr lang="fi-FI" dirty="0"/>
              <a:t>This right does not apply during the 7 days before the end of the lay-off if the employee knows when the lay-off will end.</a:t>
            </a:r>
          </a:p>
          <a:p>
            <a:endParaRPr lang="fi-FI" dirty="0"/>
          </a:p>
        </p:txBody>
      </p:sp>
    </p:spTree>
    <p:extLst>
      <p:ext uri="{BB962C8B-B14F-4D97-AF65-F5344CB8AC3E}">
        <p14:creationId xmlns:p14="http://schemas.microsoft.com/office/powerpoint/2010/main" val="224811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681767"/>
            <a:ext cx="7813964" cy="728662"/>
          </a:xfrm>
        </p:spPr>
        <p:txBody>
          <a:bodyPr/>
          <a:lstStyle/>
          <a:p>
            <a:r>
              <a:rPr lang="fi-FI" dirty="0"/>
              <a:t>If a lay-off has lasted at least 200 days </a:t>
            </a:r>
          </a:p>
        </p:txBody>
      </p:sp>
      <p:sp>
        <p:nvSpPr>
          <p:cNvPr id="3" name="Sisällön paikkamerkki 2"/>
          <p:cNvSpPr>
            <a:spLocks noGrp="1"/>
          </p:cNvSpPr>
          <p:nvPr>
            <p:ph idx="1"/>
          </p:nvPr>
        </p:nvSpPr>
        <p:spPr/>
        <p:txBody>
          <a:bodyPr/>
          <a:lstStyle/>
          <a:p>
            <a:pPr marL="0" indent="0">
              <a:buNone/>
            </a:pPr>
            <a:endParaRPr lang="fi-FI" dirty="0"/>
          </a:p>
          <a:p>
            <a:r>
              <a:rPr lang="fi-FI" dirty="0"/>
              <a:t>If an employee terminates his/her employment contract </a:t>
            </a:r>
            <a:r>
              <a:rPr lang="fi-FI" u="sng" dirty="0"/>
              <a:t>when a lay-off has lasted at least 200 consecutive calendar days</a:t>
            </a:r>
            <a:r>
              <a:rPr lang="fi-FI" dirty="0"/>
              <a:t>, he/she is entitled to </a:t>
            </a:r>
            <a:r>
              <a:rPr lang="fi-FI" i="1" dirty="0"/>
              <a:t>compensation</a:t>
            </a:r>
            <a:endParaRPr lang="fi-FI" dirty="0"/>
          </a:p>
          <a:p>
            <a:r>
              <a:rPr lang="fi-FI" dirty="0"/>
              <a:t>This is equivalent to the wages paid in accordance with the termination notice period binding on the employer (as if the employer had dismissed the employee)  </a:t>
            </a:r>
          </a:p>
          <a:p>
            <a:r>
              <a:rPr lang="fi-FI" dirty="0"/>
              <a:t>This rule is designed to prevent employers getting round the employee’s protection against dismissal and right to wages for the termination notice period by letting the employment relationship and </a:t>
            </a:r>
            <a:r>
              <a:rPr lang="en-GB" dirty="0"/>
              <a:t>lay-off “drag </a:t>
            </a:r>
            <a:r>
              <a:rPr lang="fi-FI" dirty="0"/>
              <a:t>on” </a:t>
            </a:r>
          </a:p>
          <a:p>
            <a:r>
              <a:rPr lang="fi-FI" dirty="0"/>
              <a:t>The 200-day rule applies to lay-offs of both indefinite and fixed duration.</a:t>
            </a:r>
          </a:p>
        </p:txBody>
      </p:sp>
      <p:sp>
        <p:nvSpPr>
          <p:cNvPr id="5" name="Dian numeron paikkamerkki 4"/>
          <p:cNvSpPr>
            <a:spLocks noGrp="1"/>
          </p:cNvSpPr>
          <p:nvPr>
            <p:ph type="sldNum" sz="quarter" idx="12"/>
          </p:nvPr>
        </p:nvSpPr>
        <p:spPr/>
        <p:txBody>
          <a:bodyPr/>
          <a:lstStyle/>
          <a:p>
            <a:pPr>
              <a:defRPr/>
            </a:pPr>
            <a:fld id="{CEA707AA-53A2-B742-AE17-5AC2BECDD7C2}" type="slidenum">
              <a:rPr lang="fi-FI" smtClean="0"/>
              <a:pPr>
                <a:defRPr/>
              </a:pPr>
              <a:t>3</a:t>
            </a:fld>
            <a:endParaRPr lang="fi-FI"/>
          </a:p>
        </p:txBody>
      </p:sp>
    </p:spTree>
    <p:extLst>
      <p:ext uri="{BB962C8B-B14F-4D97-AF65-F5344CB8AC3E}">
        <p14:creationId xmlns:p14="http://schemas.microsoft.com/office/powerpoint/2010/main" val="4152678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681767"/>
            <a:ext cx="7572895" cy="728662"/>
          </a:xfrm>
        </p:spPr>
        <p:txBody>
          <a:bodyPr/>
          <a:lstStyle/>
          <a:p>
            <a:pPr algn="ctr"/>
            <a:r>
              <a:rPr lang="fi-FI" dirty="0"/>
              <a:t>Compensation is due immediately </a:t>
            </a:r>
          </a:p>
        </p:txBody>
      </p:sp>
      <p:sp>
        <p:nvSpPr>
          <p:cNvPr id="3" name="Sisällön paikkamerkki 2"/>
          <p:cNvSpPr>
            <a:spLocks noGrp="1"/>
          </p:cNvSpPr>
          <p:nvPr>
            <p:ph idx="1"/>
          </p:nvPr>
        </p:nvSpPr>
        <p:spPr>
          <a:xfrm>
            <a:off x="457200" y="2144706"/>
            <a:ext cx="8229600" cy="4525963"/>
          </a:xfrm>
        </p:spPr>
        <p:txBody>
          <a:bodyPr/>
          <a:lstStyle/>
          <a:p>
            <a:r>
              <a:rPr lang="fi-FI" dirty="0"/>
              <a:t>The employer must pay the employee compensation immediately on being informed of the employee’s resignation and demand for compensation. </a:t>
            </a:r>
          </a:p>
          <a:p>
            <a:r>
              <a:rPr lang="fi-FI" dirty="0"/>
              <a:t>The employee’s employment relationship ends immediately and thus the employee is entitled to compensation without any obligation to perform work. </a:t>
            </a:r>
          </a:p>
          <a:p>
            <a:r>
              <a:rPr lang="fi-FI" dirty="0"/>
              <a:t>Holiday compensation is also paid for the notice period binding on the employer (KKO 2000:91).</a:t>
            </a:r>
          </a:p>
          <a:p>
            <a:r>
              <a:rPr lang="fi-FI" dirty="0"/>
              <a:t>If for legal or contractual reasons the employer has been obliged to observe a 14-day notice period before the lay-off starts, the employer may deduct 14 days from the wages for the termination notice period (in practice doesn’t affect PAM sectors </a:t>
            </a:r>
            <a:r>
              <a:rPr lang="fi-FI" dirty="0">
                <a:sym typeface="Wingdings" panose="05000000000000000000" pitchFamily="2" charset="2"/>
              </a:rPr>
              <a:t> can’t deduct 14 days)</a:t>
            </a:r>
            <a:endParaRPr lang="fi-FI" dirty="0"/>
          </a:p>
        </p:txBody>
      </p:sp>
    </p:spTree>
    <p:extLst>
      <p:ext uri="{BB962C8B-B14F-4D97-AF65-F5344CB8AC3E}">
        <p14:creationId xmlns:p14="http://schemas.microsoft.com/office/powerpoint/2010/main" val="2570697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No right to compensation</a:t>
            </a:r>
          </a:p>
        </p:txBody>
      </p:sp>
      <p:sp>
        <p:nvSpPr>
          <p:cNvPr id="3" name="Sisällön paikkamerkki 2"/>
          <p:cNvSpPr>
            <a:spLocks noGrp="1"/>
          </p:cNvSpPr>
          <p:nvPr>
            <p:ph idx="1"/>
          </p:nvPr>
        </p:nvSpPr>
        <p:spPr>
          <a:xfrm>
            <a:off x="457200" y="1839910"/>
            <a:ext cx="7709203" cy="4910747"/>
          </a:xfrm>
        </p:spPr>
        <p:txBody>
          <a:bodyPr/>
          <a:lstStyle/>
          <a:p>
            <a:r>
              <a:rPr lang="fi-FI" dirty="0"/>
              <a:t>The 200-day rule does not apply to partial lay-offs. (KKO 2015:43)</a:t>
            </a:r>
          </a:p>
          <a:p>
            <a:pPr lvl="1"/>
            <a:r>
              <a:rPr lang="fi-FI" dirty="0"/>
              <a:t>A lay-off that is implemented by reducing working hours is not a continuous lay-off within the meaning of the Employment Contracts Act. A laid-off employee is not entitled to compensation even if a partial lay-off has lasted 200 days</a:t>
            </a:r>
          </a:p>
          <a:p>
            <a:pPr lvl="1"/>
            <a:r>
              <a:rPr lang="fi-FI" dirty="0"/>
              <a:t>Situations in which the time at work during a lay-off represents only a very small part of regular working hours during the entire lay-off are an exception to this. </a:t>
            </a:r>
          </a:p>
          <a:p>
            <a:pPr marL="457200" lvl="1" indent="0">
              <a:spcBef>
                <a:spcPts val="1200"/>
              </a:spcBef>
              <a:buNone/>
            </a:pPr>
            <a:r>
              <a:rPr lang="fi-FI" dirty="0"/>
              <a:t>Laid-off employees lose their right to compensation if they refuse short-term work offered before the lay-off has lasted 200 days.</a:t>
            </a:r>
          </a:p>
          <a:p>
            <a:pPr marL="457200" lvl="1" indent="0">
              <a:spcBef>
                <a:spcPts val="1200"/>
              </a:spcBef>
              <a:buNone/>
            </a:pPr>
            <a:endParaRPr lang="fi-FI" dirty="0"/>
          </a:p>
          <a:p>
            <a:pPr marL="0" indent="0">
              <a:spcAft>
                <a:spcPts val="600"/>
              </a:spcAft>
              <a:buNone/>
            </a:pPr>
            <a:endParaRPr lang="fi-FI" sz="2000" dirty="0"/>
          </a:p>
        </p:txBody>
      </p:sp>
      <p:sp>
        <p:nvSpPr>
          <p:cNvPr id="5" name="Dian numeron paikkamerkki 4"/>
          <p:cNvSpPr>
            <a:spLocks noGrp="1"/>
          </p:cNvSpPr>
          <p:nvPr>
            <p:ph type="sldNum" sz="quarter" idx="12"/>
          </p:nvPr>
        </p:nvSpPr>
        <p:spPr/>
        <p:txBody>
          <a:bodyPr/>
          <a:lstStyle/>
          <a:p>
            <a:pPr>
              <a:defRPr/>
            </a:pPr>
            <a:fld id="{CEA707AA-53A2-B742-AE17-5AC2BECDD7C2}" type="slidenum">
              <a:rPr lang="fi-FI" smtClean="0"/>
              <a:pPr>
                <a:defRPr/>
              </a:pPr>
              <a:t>5</a:t>
            </a:fld>
            <a:endParaRPr lang="fi-FI"/>
          </a:p>
        </p:txBody>
      </p:sp>
    </p:spTree>
    <p:extLst>
      <p:ext uri="{BB962C8B-B14F-4D97-AF65-F5344CB8AC3E}">
        <p14:creationId xmlns:p14="http://schemas.microsoft.com/office/powerpoint/2010/main" val="252013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ctr"/>
            <a:r>
              <a:rPr lang="fi-FI" dirty="0"/>
              <a:t>Getting round the rule</a:t>
            </a:r>
          </a:p>
        </p:txBody>
      </p:sp>
      <p:sp>
        <p:nvSpPr>
          <p:cNvPr id="3" name="Sisällön paikkamerkki 2"/>
          <p:cNvSpPr>
            <a:spLocks noGrp="1"/>
          </p:cNvSpPr>
          <p:nvPr>
            <p:ph idx="1"/>
          </p:nvPr>
        </p:nvSpPr>
        <p:spPr/>
        <p:txBody>
          <a:bodyPr/>
          <a:lstStyle/>
          <a:p>
            <a:endParaRPr lang="fi-FI" dirty="0"/>
          </a:p>
          <a:p>
            <a:r>
              <a:rPr lang="fi-FI" dirty="0"/>
              <a:t>Annual holiday between lay-off periods does not mean a break in continuity, and annual holiday is considered part of the 200 days (KKO 1999:45)</a:t>
            </a:r>
          </a:p>
          <a:p>
            <a:endParaRPr lang="fi-FI" dirty="0"/>
          </a:p>
          <a:p>
            <a:r>
              <a:rPr lang="fi-FI" dirty="0"/>
              <a:t>Short-term work offered to get round the rule does not affect the continuity of a lay-off.</a:t>
            </a:r>
          </a:p>
          <a:p>
            <a:pPr lvl="1"/>
            <a:r>
              <a:rPr lang="fi-FI" dirty="0"/>
              <a:t>With consecutive fixed-term lay-offs, it has to  be assessed why these have been used. </a:t>
            </a:r>
          </a:p>
          <a:p>
            <a:pPr lvl="1"/>
            <a:r>
              <a:rPr lang="fi-FI" dirty="0"/>
              <a:t>If they have been used to get round the law and their total duration is over 200 days, the employee is entitled to compensation for the termination notice period binding on the employer. </a:t>
            </a:r>
          </a:p>
          <a:p>
            <a:pPr marL="0" indent="0">
              <a:spcBef>
                <a:spcPts val="1176"/>
              </a:spcBef>
              <a:buNone/>
            </a:pPr>
            <a:endParaRPr lang="fi-FI" dirty="0"/>
          </a:p>
          <a:p>
            <a:pPr>
              <a:spcAft>
                <a:spcPts val="600"/>
              </a:spcAft>
            </a:pPr>
            <a:endParaRPr lang="fi-FI" dirty="0"/>
          </a:p>
          <a:p>
            <a:pPr marL="0" indent="0">
              <a:buNone/>
              <a:defRPr/>
            </a:pPr>
            <a:endParaRPr lang="fi-FI" dirty="0"/>
          </a:p>
          <a:p>
            <a:pPr lvl="1">
              <a:buFontTx/>
              <a:buChar char="•"/>
              <a:defRPr/>
            </a:pPr>
            <a:endParaRPr lang="fi-FI" dirty="0"/>
          </a:p>
          <a:p>
            <a:pPr>
              <a:buFontTx/>
              <a:buChar char="•"/>
              <a:defRPr/>
            </a:pPr>
            <a:endParaRPr lang="fi-FI" dirty="0"/>
          </a:p>
        </p:txBody>
      </p:sp>
      <p:sp>
        <p:nvSpPr>
          <p:cNvPr id="5" name="Dian numeron paikkamerkki 4"/>
          <p:cNvSpPr>
            <a:spLocks noGrp="1"/>
          </p:cNvSpPr>
          <p:nvPr>
            <p:ph type="sldNum" sz="quarter" idx="12"/>
          </p:nvPr>
        </p:nvSpPr>
        <p:spPr/>
        <p:txBody>
          <a:bodyPr/>
          <a:lstStyle/>
          <a:p>
            <a:pPr>
              <a:defRPr/>
            </a:pPr>
            <a:fld id="{CEA707AA-53A2-B742-AE17-5AC2BECDD7C2}" type="slidenum">
              <a:rPr lang="fi-FI" smtClean="0"/>
              <a:pPr>
                <a:defRPr/>
              </a:pPr>
              <a:t>6</a:t>
            </a:fld>
            <a:endParaRPr lang="fi-FI"/>
          </a:p>
        </p:txBody>
      </p:sp>
    </p:spTree>
    <p:extLst>
      <p:ext uri="{BB962C8B-B14F-4D97-AF65-F5344CB8AC3E}">
        <p14:creationId xmlns:p14="http://schemas.microsoft.com/office/powerpoint/2010/main" val="252255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681767"/>
            <a:ext cx="7622771" cy="728662"/>
          </a:xfrm>
        </p:spPr>
        <p:txBody>
          <a:bodyPr/>
          <a:lstStyle/>
          <a:p>
            <a:pPr algn="ctr"/>
            <a:r>
              <a:rPr lang="fi-FI" dirty="0"/>
              <a:t>Getting round the rule</a:t>
            </a:r>
          </a:p>
        </p:txBody>
      </p:sp>
      <p:sp>
        <p:nvSpPr>
          <p:cNvPr id="3" name="Sisällön paikkamerkki 2"/>
          <p:cNvSpPr>
            <a:spLocks noGrp="1"/>
          </p:cNvSpPr>
          <p:nvPr>
            <p:ph idx="1"/>
          </p:nvPr>
        </p:nvSpPr>
        <p:spPr>
          <a:xfrm>
            <a:off x="256478" y="1830387"/>
            <a:ext cx="8541834" cy="4681925"/>
          </a:xfrm>
        </p:spPr>
        <p:txBody>
          <a:bodyPr/>
          <a:lstStyle/>
          <a:p>
            <a:r>
              <a:rPr lang="fi-FI" dirty="0"/>
              <a:t>The employer is required to offer work as an alternative to lay-off. </a:t>
            </a:r>
            <a:r>
              <a:rPr lang="en-GB" dirty="0">
                <a:solidFill>
                  <a:srgbClr val="212529"/>
                </a:solidFill>
                <a:effectLst/>
                <a:ea typeface="Times New Roman" panose="02020603050405020304" pitchFamily="18" charset="0"/>
                <a:cs typeface="Times New Roman" panose="02020603050405020304" pitchFamily="18" charset="0"/>
              </a:rPr>
              <a:t>If there is no work corresponding to the employment contract, the employer must offer other suitable work as far as possible</a:t>
            </a:r>
            <a:r>
              <a:rPr lang="fi-FI" dirty="0"/>
              <a:t>.</a:t>
            </a:r>
          </a:p>
          <a:p>
            <a:r>
              <a:rPr lang="en-GB" dirty="0">
                <a:solidFill>
                  <a:srgbClr val="212529"/>
                </a:solidFill>
                <a:effectLst/>
                <a:ea typeface="Times New Roman" panose="02020603050405020304" pitchFamily="18" charset="0"/>
                <a:cs typeface="Times New Roman" panose="02020603050405020304" pitchFamily="18" charset="0"/>
              </a:rPr>
              <a:t>This must be taken into account in assessing whether short-term work has been offered just so that the employee would not be entitled to wage compensation</a:t>
            </a:r>
            <a:r>
              <a:rPr lang="fi-FI" dirty="0"/>
              <a:t>.</a:t>
            </a:r>
          </a:p>
          <a:p>
            <a:r>
              <a:rPr lang="en-GB" dirty="0"/>
              <a:t>The “genuineness</a:t>
            </a:r>
            <a:r>
              <a:rPr lang="fi-FI" dirty="0"/>
              <a:t>” of a work offer is assessed based on the company’s financial situation and operational capabilities. It is an overall assessment taking into account the length of the working period, the nature of the work and the circumstances in which the employer has made the lay-off decisions. </a:t>
            </a:r>
          </a:p>
          <a:p>
            <a:r>
              <a:rPr lang="fi-FI" dirty="0"/>
              <a:t>Must also assess if the work done by those called in was genuine, necessary for the company and work that one of the employees would have had to do in any case.</a:t>
            </a:r>
          </a:p>
        </p:txBody>
      </p:sp>
      <p:sp>
        <p:nvSpPr>
          <p:cNvPr id="5" name="Dian numeron paikkamerkki 4"/>
          <p:cNvSpPr>
            <a:spLocks noGrp="1"/>
          </p:cNvSpPr>
          <p:nvPr>
            <p:ph type="sldNum" sz="quarter" idx="12"/>
          </p:nvPr>
        </p:nvSpPr>
        <p:spPr/>
        <p:txBody>
          <a:bodyPr/>
          <a:lstStyle/>
          <a:p>
            <a:pPr>
              <a:defRPr/>
            </a:pPr>
            <a:fld id="{CEA707AA-53A2-B742-AE17-5AC2BECDD7C2}" type="slidenum">
              <a:rPr lang="fi-FI" smtClean="0"/>
              <a:pPr>
                <a:defRPr/>
              </a:pPr>
              <a:t>7</a:t>
            </a:fld>
            <a:endParaRPr lang="fi-FI" dirty="0"/>
          </a:p>
        </p:txBody>
      </p:sp>
    </p:spTree>
    <p:extLst>
      <p:ext uri="{BB962C8B-B14F-4D97-AF65-F5344CB8AC3E}">
        <p14:creationId xmlns:p14="http://schemas.microsoft.com/office/powerpoint/2010/main" val="409394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24196" y="499841"/>
            <a:ext cx="7581208" cy="1511838"/>
          </a:xfrm>
        </p:spPr>
        <p:txBody>
          <a:bodyPr>
            <a:normAutofit fontScale="90000"/>
          </a:bodyPr>
          <a:lstStyle/>
          <a:p>
            <a:pPr algn="ctr"/>
            <a:r>
              <a:rPr lang="fi-FI" dirty="0"/>
              <a:t>Right to pay security also applies to compensation for long-term lay-off</a:t>
            </a:r>
            <a:br>
              <a:rPr lang="fi-FI" dirty="0"/>
            </a:br>
            <a:endParaRPr lang="fi-FI" dirty="0"/>
          </a:p>
        </p:txBody>
      </p:sp>
      <p:sp>
        <p:nvSpPr>
          <p:cNvPr id="3" name="Sisällön paikkamerkki 2"/>
          <p:cNvSpPr>
            <a:spLocks noGrp="1"/>
          </p:cNvSpPr>
          <p:nvPr>
            <p:ph idx="1"/>
          </p:nvPr>
        </p:nvSpPr>
        <p:spPr>
          <a:xfrm>
            <a:off x="457200" y="2243667"/>
            <a:ext cx="8229600" cy="4122206"/>
          </a:xfrm>
        </p:spPr>
        <p:txBody>
          <a:bodyPr>
            <a:normAutofit fontScale="70000" lnSpcReduction="20000"/>
          </a:bodyPr>
          <a:lstStyle/>
          <a:p>
            <a:r>
              <a:rPr lang="fi-FI" dirty="0"/>
              <a:t>If an employer is insolvent, pay security guarantees unpaid wages and other claims based on the employment relationship</a:t>
            </a:r>
          </a:p>
          <a:p>
            <a:r>
              <a:rPr lang="fi-FI" dirty="0"/>
              <a:t>The maximum amount of claims that can be paid as pay security is 15,200 euros</a:t>
            </a:r>
          </a:p>
          <a:p>
            <a:r>
              <a:rPr lang="fi-FI" dirty="0"/>
              <a:t>Employee must apply for pay security within three months of the claim, e.g. wages, falling due. </a:t>
            </a:r>
          </a:p>
          <a:p>
            <a:r>
              <a:rPr lang="fi-FI" dirty="0"/>
              <a:t>The authority responsible for pay security is the Centre for Economic Development, Transport and the Environment (ELY Centre). </a:t>
            </a:r>
          </a:p>
          <a:p>
            <a:r>
              <a:rPr lang="fi-FI" dirty="0"/>
              <a:t>Pay security applications should be made electronically on the ELY Centre website (log in with online banking codes)</a:t>
            </a:r>
          </a:p>
          <a:p>
            <a:r>
              <a:rPr lang="fi-FI" dirty="0"/>
              <a:t>For a video on how to complete applications: </a:t>
            </a:r>
            <a:r>
              <a:rPr lang="fi-FI" dirty="0">
                <a:hlinkClick r:id="rId2"/>
              </a:rPr>
              <a:t>www.pam.fi</a:t>
            </a:r>
            <a:r>
              <a:rPr lang="fi-FI" dirty="0"/>
              <a:t> (</a:t>
            </a:r>
            <a:r>
              <a:rPr lang="fi-FI" dirty="0">
                <a:hlinkClick r:id="rId3"/>
              </a:rPr>
              <a:t>https://www.youtube.com/watch?v=ozcVx5qoE-4&amp;feature=youtu.be</a:t>
            </a:r>
            <a:r>
              <a:rPr lang="fi-FI" dirty="0"/>
              <a:t>)</a:t>
            </a:r>
          </a:p>
          <a:p>
            <a:endParaRPr lang="fi-FI" dirty="0"/>
          </a:p>
          <a:p>
            <a:endParaRPr lang="fi-FI" dirty="0"/>
          </a:p>
          <a:p>
            <a:endParaRPr lang="fi-FI" dirty="0"/>
          </a:p>
        </p:txBody>
      </p:sp>
    </p:spTree>
    <p:extLst>
      <p:ext uri="{BB962C8B-B14F-4D97-AF65-F5344CB8AC3E}">
        <p14:creationId xmlns:p14="http://schemas.microsoft.com/office/powerpoint/2010/main" val="56711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649256"/>
            <a:ext cx="8964488" cy="1104726"/>
          </a:xfrm>
        </p:spPr>
        <p:txBody>
          <a:bodyPr/>
          <a:lstStyle/>
          <a:p>
            <a:r>
              <a:rPr lang="fi-FI" dirty="0"/>
              <a:t> But….. </a:t>
            </a:r>
            <a:r>
              <a:rPr lang="fi-FI" sz="1800" dirty="0"/>
              <a:t/>
            </a:r>
            <a:br>
              <a:rPr lang="fi-FI" sz="1800" dirty="0"/>
            </a:br>
            <a:endParaRPr lang="fi-FI" sz="1800" dirty="0"/>
          </a:p>
        </p:txBody>
      </p:sp>
      <p:sp>
        <p:nvSpPr>
          <p:cNvPr id="3" name="Sisällön paikkamerkki 2"/>
          <p:cNvSpPr>
            <a:spLocks noGrp="1"/>
          </p:cNvSpPr>
          <p:nvPr>
            <p:ph idx="1"/>
          </p:nvPr>
        </p:nvSpPr>
        <p:spPr>
          <a:xfrm>
            <a:off x="467544" y="1844824"/>
            <a:ext cx="8229600" cy="4741987"/>
          </a:xfrm>
        </p:spPr>
        <p:txBody>
          <a:bodyPr/>
          <a:lstStyle/>
          <a:p>
            <a:pPr>
              <a:spcBef>
                <a:spcPts val="1200"/>
              </a:spcBef>
            </a:pPr>
            <a:r>
              <a:rPr lang="fi-FI" sz="2000" dirty="0"/>
              <a:t>If a lay-off has lasted a long time, the likelihood of an employer becoming insolvent also increases</a:t>
            </a:r>
          </a:p>
          <a:p>
            <a:pPr>
              <a:spcBef>
                <a:spcPts val="1200"/>
              </a:spcBef>
            </a:pPr>
            <a:r>
              <a:rPr lang="fi-FI" sz="2000" dirty="0"/>
              <a:t>The processing time for pay security applications is on average at least 6 months. </a:t>
            </a:r>
          </a:p>
          <a:p>
            <a:pPr>
              <a:spcBef>
                <a:spcPts val="1200"/>
              </a:spcBef>
            </a:pPr>
            <a:r>
              <a:rPr lang="fi-FI" sz="2000" dirty="0"/>
              <a:t>Also</a:t>
            </a:r>
            <a:r>
              <a:rPr lang="fi-FI" sz="2000"/>
              <a:t>, where </a:t>
            </a:r>
            <a:r>
              <a:rPr lang="fi-FI" sz="2000" dirty="0"/>
              <a:t>there is a </a:t>
            </a:r>
            <a:r>
              <a:rPr lang="fi-FI" sz="2000" i="1" dirty="0"/>
              <a:t>right</a:t>
            </a:r>
            <a:r>
              <a:rPr lang="fi-FI" sz="2000" dirty="0"/>
              <a:t> </a:t>
            </a:r>
            <a:r>
              <a:rPr lang="fi-FI" sz="2000" i="1" dirty="0"/>
              <a:t>to compensation </a:t>
            </a:r>
            <a:r>
              <a:rPr lang="fi-FI" sz="2000" dirty="0"/>
              <a:t>(equivalent to wages for the termination notice period binding on the employer), under the Unemployment Security Act it is divided into periods:</a:t>
            </a:r>
          </a:p>
          <a:p>
            <a:pPr lvl="1">
              <a:spcBef>
                <a:spcPts val="1200"/>
              </a:spcBef>
            </a:pPr>
            <a:r>
              <a:rPr lang="fi-FI" sz="2000" dirty="0"/>
              <a:t>for example, if the termination notice period binding on the employer is 6 months, entitlement to unemployment allowance only begins after this period (regardless of whether compensation has been paid or whether a pay security decision must be awaited)</a:t>
            </a:r>
          </a:p>
          <a:p>
            <a:pPr>
              <a:spcBef>
                <a:spcPts val="1200"/>
              </a:spcBef>
            </a:pPr>
            <a:r>
              <a:rPr lang="fi-FI" sz="2000" dirty="0"/>
              <a:t>Also, in the case of damages-type payments, these are not taken into account in employment earnings for pension purposes. </a:t>
            </a:r>
          </a:p>
          <a:p>
            <a:pPr>
              <a:spcBef>
                <a:spcPts val="1200"/>
              </a:spcBef>
            </a:pPr>
            <a:endParaRPr lang="fi-FI" sz="2000" dirty="0"/>
          </a:p>
        </p:txBody>
      </p:sp>
      <p:sp>
        <p:nvSpPr>
          <p:cNvPr id="5" name="Dian numeron paikkamerkki 4"/>
          <p:cNvSpPr>
            <a:spLocks noGrp="1"/>
          </p:cNvSpPr>
          <p:nvPr>
            <p:ph type="sldNum" sz="quarter" idx="12"/>
          </p:nvPr>
        </p:nvSpPr>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CEA707AA-53A2-B742-AE17-5AC2BECDD7C2}" type="slidenum">
              <a:rPr kumimoji="0" lang="fi-FI" sz="1800" b="0" i="0" u="none" strike="noStrike" kern="1200" cap="none" spc="0" normalizeH="0" baseline="0" noProof="0" smtClean="0">
                <a:ln>
                  <a:noFill/>
                </a:ln>
                <a:solidFill>
                  <a:prstClr val="black"/>
                </a:solidFill>
                <a:effectLst/>
                <a:uLnTx/>
                <a:uFillTx/>
                <a:latin typeface="Calibri" charset="0"/>
                <a:ea typeface="ＭＳ Ｐゴシック" charset="0"/>
                <a:cs typeface="Arial" charset="0"/>
              </a:rPr>
              <a:pPr marL="0" marR="0" lvl="0" indent="0" algn="l" defTabSz="457200" rtl="0" eaLnBrk="1" fontAlgn="base" latinLnBrk="0" hangingPunct="1">
                <a:lnSpc>
                  <a:spcPct val="100000"/>
                </a:lnSpc>
                <a:spcBef>
                  <a:spcPct val="0"/>
                </a:spcBef>
                <a:spcAft>
                  <a:spcPct val="0"/>
                </a:spcAft>
                <a:buClrTx/>
                <a:buSzTx/>
                <a:buFontTx/>
                <a:buNone/>
                <a:tabLst/>
                <a:defRPr/>
              </a:pPr>
              <a:t>9</a:t>
            </a:fld>
            <a:endParaRPr kumimoji="0" lang="fi-FI" sz="1800" b="0" i="0" u="none" strike="noStrike" kern="1200" cap="none" spc="0" normalizeH="0" baseline="0" noProof="0" dirty="0">
              <a:ln>
                <a:noFill/>
              </a:ln>
              <a:solidFill>
                <a:prstClr val="black"/>
              </a:solidFill>
              <a:effectLst/>
              <a:uLnTx/>
              <a:uFillTx/>
              <a:latin typeface="Calibri" charset="0"/>
              <a:ea typeface="ＭＳ Ｐゴシック" charset="0"/>
              <a:cs typeface="Arial" charset="0"/>
            </a:endParaRPr>
          </a:p>
        </p:txBody>
      </p:sp>
    </p:spTree>
    <p:extLst>
      <p:ext uri="{BB962C8B-B14F-4D97-AF65-F5344CB8AC3E}">
        <p14:creationId xmlns:p14="http://schemas.microsoft.com/office/powerpoint/2010/main" val="4253441120"/>
      </p:ext>
    </p:extLst>
  </p:cSld>
  <p:clrMapOvr>
    <a:masterClrMapping/>
  </p:clrMapOvr>
</p:sld>
</file>

<file path=ppt/theme/theme1.xml><?xml version="1.0" encoding="utf-8"?>
<a:theme xmlns:a="http://schemas.openxmlformats.org/drawingml/2006/main" name="Aloitus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Sisältö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akta/kysymys/väit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aulukko/kuva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Sisältö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spe:Receivers>
</file>

<file path=customXml/item3.xml><?xml version="1.0" encoding="utf-8"?>
<ct:contentTypeSchema xmlns:ct="http://schemas.microsoft.com/office/2006/metadata/contentType" xmlns:ma="http://schemas.microsoft.com/office/2006/metadata/properties/metaAttributes" ct:_="" ma:_="" ma:contentTypeName="Yleinen asiakirja" ma:contentTypeID="0x0101000955173B5F38403980EC2B375963352C009F96D8D12BDD448BA7812E5072B297C5003FF367E4D8D20948A74E34B3C8A6482E" ma:contentTypeVersion="8" ma:contentTypeDescription="" ma:contentTypeScope="" ma:versionID="82c37899e2790ad60d23b1fda12c3bcf">
  <xsd:schema xmlns:xsd="http://www.w3.org/2001/XMLSchema" xmlns:xs="http://www.w3.org/2001/XMLSchema" xmlns:p="http://schemas.microsoft.com/office/2006/metadata/properties" xmlns:ns1="http://schemas.microsoft.com/sharepoint/v3" xmlns:ns2="3d3d39f2-974a-4b14-9181-98d51c4dbb6f" xmlns:ns3="3D3D39F2-974A-4B14-9181-98D51C4DBB6F" targetNamespace="http://schemas.microsoft.com/office/2006/metadata/properties" ma:root="true" ma:fieldsID="86cc488568ffa3a8fa981d3a7c65d44e" ns1:_="" ns2:_="" ns3:_="">
    <xsd:import namespace="http://schemas.microsoft.com/sharepoint/v3"/>
    <xsd:import namespace="3d3d39f2-974a-4b14-9181-98d51c4dbb6f"/>
    <xsd:import namespace="3D3D39F2-974A-4B14-9181-98D51C4DBB6F"/>
    <xsd:element name="properties">
      <xsd:complexType>
        <xsd:sequence>
          <xsd:element name="documentManagement">
            <xsd:complexType>
              <xsd:all>
                <xsd:element ref="ns2:PAMIntra_IsArchived" minOccurs="0"/>
                <xsd:element ref="ns3:PAMIntra_Confidential" minOccurs="0"/>
                <xsd:element ref="ns3:PAMIntra_Author"/>
                <xsd:element ref="ns1:PAMIntra_ExpirePlus"/>
                <xsd:element ref="ns3:PAMIntra_ExpireDate" minOccurs="0"/>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AMIntra_ExpirePlus" ma:index="11" ma:displayName="Vanhenemisaika" ma:default="2v" ma:format="Dropdown" ma:internalName="PAMIntra_ExpirePlus">
      <xsd:simpleType>
        <xsd:restriction base="dms:Choice">
          <xsd:enumeration value="1pv"/>
          <xsd:enumeration value="1vko"/>
          <xsd:enumeration value="1kk"/>
          <xsd:enumeration value="6kk"/>
          <xsd:enumeration value="1v"/>
          <xsd:enumeration value="2v"/>
          <xsd:enumeration value="5v"/>
          <xsd:enumeration value="toistaiseksi"/>
        </xsd:restriction>
      </xsd:simpleType>
    </xsd:element>
    <xsd:element name="_dlc_Exempt" ma:index="13" nillable="true" ma:displayName="Vapauta käytännöstä" ma:hidden="true" ma:internalName="_dlc_Exempt" ma:readOnly="true">
      <xsd:simpleType>
        <xsd:restriction base="dms:Unknown"/>
      </xsd:simpleType>
    </xsd:element>
    <xsd:element name="_dlc_ExpireDateSaved" ma:index="14" nillable="true" ma:displayName="Alkuperäinen vanhenemispäivämäärä" ma:hidden="true" ma:internalName="_dlc_ExpireDateSaved" ma:readOnly="true">
      <xsd:simpleType>
        <xsd:restriction base="dms:DateTime"/>
      </xsd:simpleType>
    </xsd:element>
    <xsd:element name="_dlc_ExpireDate" ma:index="15" nillable="true" ma:displayName="Vanhenemispäivämäärä"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d3d39f2-974a-4b14-9181-98d51c4dbb6f" elementFormDefault="qualified">
    <xsd:import namespace="http://schemas.microsoft.com/office/2006/documentManagement/types"/>
    <xsd:import namespace="http://schemas.microsoft.com/office/infopath/2007/PartnerControls"/>
    <xsd:element name="PAMIntra_IsArchived" ma:index="8" nillable="true" ma:displayName="Arkistoitu" ma:default="0" ma:hidden="true" ma:internalName="PAMIntra_IsArchived"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D3D39F2-974A-4B14-9181-98D51C4DBB6F" elementFormDefault="qualified">
    <xsd:import namespace="http://schemas.microsoft.com/office/2006/documentManagement/types"/>
    <xsd:import namespace="http://schemas.microsoft.com/office/infopath/2007/PartnerControls"/>
    <xsd:element name="PAMIntra_Confidential" ma:index="9" nillable="true" ma:displayName="Julkisuustila" ma:default="Sisäinen" ma:format="Dropdown" ma:internalName="PAMIntra_Confidential">
      <xsd:simpleType>
        <xsd:restriction base="dms:Choice">
          <xsd:enumeration value="Julkinen"/>
          <xsd:enumeration value="Sisäinen"/>
          <xsd:enumeration value="Luottamuksellinen"/>
          <xsd:enumeration value="Salainen"/>
        </xsd:restriction>
      </xsd:simpleType>
    </xsd:element>
    <xsd:element name="PAMIntra_Author" ma:index="10" ma:displayName="Vastuuhenkilö" ma:internalName="PAMIntra_Author">
      <xsd:simpleType>
        <xsd:restriction base="dms:Text"/>
      </xsd:simpleType>
    </xsd:element>
    <xsd:element name="PAMIntra_ExpireDate" ma:index="12" nillable="true" ma:displayName="Vanhenee" ma:internalName="PAMIntra_Expir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Vanhenemiskäytäntö</p:Name>
  <p:Description>Kun kohde vanhenee, laukaistaan vanhenemistyönkulku</p:Description>
  <p:Statement/>
  <p:PolicyItems>
    <p:PolicyItem featureId="Microsoft.Office.RecordsManagement.PolicyFeatures.Expiration" staticId="0x0101000955173B5F38403980EC2B375963352C|402223818" UniqueId="e616127e-19e1-4659-a109-6fe42f4c7be9">
      <p:Name>Säilytys</p:Name>
      <p:Description>Sisällön automaattinen ajoitus käsittelyä varten ja määräpäivän saavuttaneen sisällön säilytystoiminnon suorittaminen.</p:Description>
      <p:CustomData>
        <data>
          <formula id="Microsoft.Office.RecordsManagement.PolicyFeatures.Expiration.Formula.BuiltIn">
            <number>0</number>
            <property>PAMIntra_ExpireDate</property>
            <period>days</period>
          </formula>
          <action type="workflow" id="7ebd1819-903e-49a2-825c-b60e8b8a4c37"/>
        </data>
      </p:CustomData>
    </p:PolicyItem>
  </p:PolicyItems>
</p:Policy>
</file>

<file path=customXml/itemProps1.xml><?xml version="1.0" encoding="utf-8"?>
<ds:datastoreItem xmlns:ds="http://schemas.openxmlformats.org/officeDocument/2006/customXml" ds:itemID="{8417B4B6-FC9A-4E7D-B5C0-95774957B2BE}">
  <ds:schemaRefs>
    <ds:schemaRef ds:uri="http://schemas.microsoft.com/sharepoint/v3/contenttype/forms"/>
  </ds:schemaRefs>
</ds:datastoreItem>
</file>

<file path=customXml/itemProps2.xml><?xml version="1.0" encoding="utf-8"?>
<ds:datastoreItem xmlns:ds="http://schemas.openxmlformats.org/officeDocument/2006/customXml" ds:itemID="{EB543C32-F7CC-4B9D-968B-D11AA3E8612F}">
  <ds:schemaRefs>
    <ds:schemaRef ds:uri="http://schemas.microsoft.com/sharepoint/events"/>
  </ds:schemaRefs>
</ds:datastoreItem>
</file>

<file path=customXml/itemProps3.xml><?xml version="1.0" encoding="utf-8"?>
<ds:datastoreItem xmlns:ds="http://schemas.openxmlformats.org/officeDocument/2006/customXml" ds:itemID="{B8881719-CC76-4BD7-87E1-54338952D6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d3d39f2-974a-4b14-9181-98d51c4dbb6f"/>
    <ds:schemaRef ds:uri="3D3D39F2-974A-4B14-9181-98D51C4DBB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AAE9C63-0CE7-4E33-B7BA-0F719122A50A}">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PAM_PowerPoint_2015_teema.thmx</Template>
  <TotalTime>8843</TotalTime>
  <Words>977</Words>
  <Application>Microsoft Office PowerPoint</Application>
  <PresentationFormat>Näytössä katseltava diaesitys (4:3)</PresentationFormat>
  <Paragraphs>70</Paragraphs>
  <Slides>9</Slides>
  <Notes>4</Notes>
  <HiddenSlides>0</HiddenSlides>
  <MMClips>0</MMClips>
  <ScaleCrop>false</ScaleCrop>
  <HeadingPairs>
    <vt:vector size="6" baseType="variant">
      <vt:variant>
        <vt:lpstr>Käytetyt fontit</vt:lpstr>
      </vt:variant>
      <vt:variant>
        <vt:i4>5</vt:i4>
      </vt:variant>
      <vt:variant>
        <vt:lpstr>Teema</vt:lpstr>
      </vt:variant>
      <vt:variant>
        <vt:i4>5</vt:i4>
      </vt:variant>
      <vt:variant>
        <vt:lpstr>Dian otsikot</vt:lpstr>
      </vt:variant>
      <vt:variant>
        <vt:i4>9</vt:i4>
      </vt:variant>
    </vt:vector>
  </HeadingPairs>
  <TitlesOfParts>
    <vt:vector size="19" baseType="lpstr">
      <vt:lpstr>ＭＳ Ｐゴシック</vt:lpstr>
      <vt:lpstr>Arial</vt:lpstr>
      <vt:lpstr>Calibri</vt:lpstr>
      <vt:lpstr>Times New Roman</vt:lpstr>
      <vt:lpstr>Wingdings</vt:lpstr>
      <vt:lpstr>Aloitusslide</vt:lpstr>
      <vt:lpstr>2_Sisältöslide</vt:lpstr>
      <vt:lpstr>Fakta/kysymys/väite -slide</vt:lpstr>
      <vt:lpstr>Taulukko/kuva -slide</vt:lpstr>
      <vt:lpstr>3_Sisältöslide</vt:lpstr>
      <vt:lpstr>Long-term lay-off </vt:lpstr>
      <vt:lpstr>Lay-off – employees’ right to terminate their employment with immediate effect  </vt:lpstr>
      <vt:lpstr>If a lay-off has lasted at least 200 days </vt:lpstr>
      <vt:lpstr>Compensation is due immediately </vt:lpstr>
      <vt:lpstr>No right to compensation</vt:lpstr>
      <vt:lpstr>Getting round the rule</vt:lpstr>
      <vt:lpstr>Getting round the rule</vt:lpstr>
      <vt:lpstr>Right to pay security also applies to compensation for long-term lay-off </vt:lpstr>
      <vt:lpstr> But…..  </vt:lpstr>
    </vt:vector>
  </TitlesOfParts>
  <Company>PAM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Työn ja vapaa-ajan toimiva liitto</dc:title>
  <dc:creator>Jenni Rantala</dc:creator>
  <cp:lastModifiedBy>Kivenmaa Auli</cp:lastModifiedBy>
  <cp:revision>195</cp:revision>
  <cp:lastPrinted>2020-04-16T05:40:29Z</cp:lastPrinted>
  <dcterms:created xsi:type="dcterms:W3CDTF">2015-01-29T07:01:43Z</dcterms:created>
  <dcterms:modified xsi:type="dcterms:W3CDTF">2021-08-09T12:21:23Z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0x0101000955173B5F38403980EC2B375963352C009F96D8D12BDD448BA7812E5072B297C5003FF367E4D8D20948A74E34B3C8A6482E</vt:lpwstr>
  </property>
  <property fmtid="{D5CDD505-2E9C-101B-9397-08002B2CF9AE}" pid="3" name="ItemRetentionFormula">
    <vt:lpwstr>&lt;formula id="Microsoft.Office.RecordsManagement.PolicyFeatures.Expiration.Formula.BuiltIn"&gt;&lt;number&gt;0&lt;/number&gt;&lt;property&gt;PAMIntra_ExpireDate&lt;/property&gt;&lt;period&gt;days&lt;/period&gt;&lt;/formula&gt;</vt:lpwstr>
  </property>
  <property fmtid="{D5CDD505-2E9C-101B-9397-08002B2CF9AE}" pid="4" name="_dlc_policyId">
    <vt:lpwstr>0x0101000955173B5F38403980EC2B375963352C|402223818</vt:lpwstr>
  </property>
  <property fmtid="{D5CDD505-2E9C-101B-9397-08002B2CF9AE}" pid="5" name="PAMIntra_ExpireDate">
    <vt:lpwstr/>
  </property>
  <property fmtid="{D5CDD505-2E9C-101B-9397-08002B2CF9AE}" pid="6" name="PAMIntra_Author">
    <vt:lpwstr>Rantala Jenni</vt:lpwstr>
  </property>
  <property fmtid="{D5CDD505-2E9C-101B-9397-08002B2CF9AE}" pid="7" name="PAMIntra_ExpirePlus">
    <vt:lpwstr>2v</vt:lpwstr>
  </property>
  <property fmtid="{D5CDD505-2E9C-101B-9397-08002B2CF9AE}" pid="8" name="PAMIntra_IsArchived">
    <vt:lpwstr>0</vt:lpwstr>
  </property>
  <property fmtid="{D5CDD505-2E9C-101B-9397-08002B2CF9AE}" pid="9" name="PAMIntra_Confidential">
    <vt:lpwstr>Sisäinen</vt:lpwstr>
  </property>
</Properties>
</file>